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9" r:id="rId5"/>
    <p:sldId id="260" r:id="rId6"/>
    <p:sldId id="322" r:id="rId7"/>
    <p:sldId id="318" r:id="rId8"/>
    <p:sldId id="338" r:id="rId9"/>
    <p:sldId id="266" r:id="rId10"/>
    <p:sldId id="323" r:id="rId11"/>
    <p:sldId id="324" r:id="rId12"/>
    <p:sldId id="325" r:id="rId13"/>
    <p:sldId id="270" r:id="rId14"/>
    <p:sldId id="271" r:id="rId15"/>
    <p:sldId id="326" r:id="rId16"/>
    <p:sldId id="327" r:id="rId17"/>
    <p:sldId id="274" r:id="rId18"/>
    <p:sldId id="319" r:id="rId19"/>
    <p:sldId id="276" r:id="rId20"/>
    <p:sldId id="328" r:id="rId21"/>
    <p:sldId id="278" r:id="rId22"/>
    <p:sldId id="320" r:id="rId23"/>
    <p:sldId id="280" r:id="rId24"/>
    <p:sldId id="281" r:id="rId25"/>
    <p:sldId id="282" r:id="rId26"/>
    <p:sldId id="283" r:id="rId27"/>
    <p:sldId id="329" r:id="rId28"/>
    <p:sldId id="330" r:id="rId29"/>
    <p:sldId id="286" r:id="rId30"/>
    <p:sldId id="287" r:id="rId31"/>
    <p:sldId id="288" r:id="rId32"/>
    <p:sldId id="289" r:id="rId33"/>
    <p:sldId id="290" r:id="rId34"/>
    <p:sldId id="331" r:id="rId35"/>
    <p:sldId id="292" r:id="rId36"/>
    <p:sldId id="293" r:id="rId37"/>
    <p:sldId id="294" r:id="rId38"/>
    <p:sldId id="295" r:id="rId39"/>
    <p:sldId id="296" r:id="rId40"/>
    <p:sldId id="297" r:id="rId41"/>
    <p:sldId id="332" r:id="rId42"/>
    <p:sldId id="333" r:id="rId43"/>
    <p:sldId id="300" r:id="rId44"/>
    <p:sldId id="321" r:id="rId45"/>
    <p:sldId id="334" r:id="rId46"/>
    <p:sldId id="304" r:id="rId47"/>
    <p:sldId id="305" r:id="rId48"/>
    <p:sldId id="306" r:id="rId49"/>
    <p:sldId id="335" r:id="rId50"/>
    <p:sldId id="308" r:id="rId51"/>
    <p:sldId id="309" r:id="rId52"/>
    <p:sldId id="336" r:id="rId53"/>
    <p:sldId id="337" r:id="rId54"/>
    <p:sldId id="312" r:id="rId55"/>
    <p:sldId id="313" r:id="rId56"/>
    <p:sldId id="314" r:id="rId57"/>
    <p:sldId id="315" r:id="rId58"/>
    <p:sldId id="316" r:id="rId59"/>
    <p:sldId id="317" r:id="rId60"/>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C37"/>
    <a:srgbClr val="58B5AF"/>
    <a:srgbClr val="DD6E3D"/>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40" d="100"/>
          <a:sy n="40" d="100"/>
        </p:scale>
        <p:origin x="8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en-TR" smtClean="0"/>
              <a:t>11/18/2021</a:t>
            </a:fld>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en-TR" smtClean="0"/>
              <a:t>11/18/2021</a:t>
            </a:fld>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4" name="Dikdörtgen: Köşeleri Yuvarlatılmış 3">
            <a:extLst>
              <a:ext uri="{FF2B5EF4-FFF2-40B4-BE49-F238E27FC236}">
                <a16:creationId xmlns:a16="http://schemas.microsoft.com/office/drawing/2014/main" id="{E39DC355-4757-4E83-946D-028DB0362BAF}"/>
              </a:ext>
            </a:extLst>
          </p:cNvPr>
          <p:cNvSpPr/>
          <p:nvPr/>
        </p:nvSpPr>
        <p:spPr>
          <a:xfrm>
            <a:off x="1583473" y="6143359"/>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5" name="Resim 4">
            <a:extLst>
              <a:ext uri="{FF2B5EF4-FFF2-40B4-BE49-F238E27FC236}">
                <a16:creationId xmlns:a16="http://schemas.microsoft.com/office/drawing/2014/main" id="{247F3876-C41A-4DB0-8D23-BAD6822AD1B0}"/>
              </a:ext>
            </a:extLst>
          </p:cNvPr>
          <p:cNvPicPr>
            <a:picLocks noChangeAspect="1"/>
          </p:cNvPicPr>
          <p:nvPr/>
        </p:nvPicPr>
        <p:blipFill>
          <a:blip r:embed="rId3"/>
          <a:stretch>
            <a:fillRect/>
          </a:stretch>
        </p:blipFill>
        <p:spPr>
          <a:xfrm>
            <a:off x="1713021" y="5761918"/>
            <a:ext cx="1067586" cy="181393"/>
          </a:xfrm>
          <a:prstGeom prst="rect">
            <a:avLst/>
          </a:prstGeom>
        </p:spPr>
      </p:pic>
      <p:sp>
        <p:nvSpPr>
          <p:cNvPr id="6" name="Dikdörtgen: Köşeleri Yuvarlatılmış 5">
            <a:extLst>
              <a:ext uri="{FF2B5EF4-FFF2-40B4-BE49-F238E27FC236}">
                <a16:creationId xmlns:a16="http://schemas.microsoft.com/office/drawing/2014/main" id="{8A2124B9-7A86-4E25-A4EB-7B8EBFAA1CD9}"/>
              </a:ext>
            </a:extLst>
          </p:cNvPr>
          <p:cNvSpPr/>
          <p:nvPr/>
        </p:nvSpPr>
        <p:spPr>
          <a:xfrm>
            <a:off x="1849581" y="5761694"/>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9">
            <a:extLst>
              <a:ext uri="{FF2B5EF4-FFF2-40B4-BE49-F238E27FC236}">
                <a16:creationId xmlns:a16="http://schemas.microsoft.com/office/drawing/2014/main" id="{FB1C9BE2-3863-4C10-AABC-AAFC5829F2E3}"/>
              </a:ext>
            </a:extLst>
          </p:cNvPr>
          <p:cNvSpPr/>
          <p:nvPr/>
        </p:nvSpPr>
        <p:spPr>
          <a:xfrm>
            <a:off x="1382948" y="2449287"/>
            <a:ext cx="5779852" cy="1157237"/>
          </a:xfrm>
          <a:prstGeom prst="rect">
            <a:avLst/>
          </a:prstGeom>
          <a:noFill/>
          <a:ln w="25400" cap="flat" cmpd="sng" algn="ctr">
            <a:noFill/>
            <a:prstDash val="solid"/>
          </a:ln>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ال</a:t>
            </a:r>
            <a:r>
              <a:rPr kumimoji="0" lang="ar-SY" sz="44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rPr>
              <a:t>عناية قبل الولادة والحمل والعناية بعد الولادة</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246221"/>
            <a:ext cx="12192000" cy="6858000"/>
          </a:xfrm>
          <a:prstGeom prst="rect">
            <a:avLst/>
          </a:prstGeom>
        </p:spPr>
      </p:pic>
      <p:sp>
        <p:nvSpPr>
          <p:cNvPr id="5" name="Dikdörtgen: Köşeleri Yuvarlatılmış 4">
            <a:extLst>
              <a:ext uri="{FF2B5EF4-FFF2-40B4-BE49-F238E27FC236}">
                <a16:creationId xmlns:a16="http://schemas.microsoft.com/office/drawing/2014/main" id="{B47A9A1B-90A2-4D79-B06C-6057C56772A3}"/>
              </a:ext>
            </a:extLst>
          </p:cNvPr>
          <p:cNvSpPr/>
          <p:nvPr/>
        </p:nvSpPr>
        <p:spPr>
          <a:xfrm>
            <a:off x="1583473" y="5910299"/>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8C25AB4A-D21A-4F43-9ACA-3FA6109944B4}"/>
              </a:ext>
            </a:extLst>
          </p:cNvPr>
          <p:cNvSpPr/>
          <p:nvPr/>
        </p:nvSpPr>
        <p:spPr>
          <a:xfrm>
            <a:off x="1604021" y="5582268"/>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5A484667-24F1-4B7C-898C-BA9AD10689A5}"/>
              </a:ext>
            </a:extLst>
          </p:cNvPr>
          <p:cNvSpPr/>
          <p:nvPr/>
        </p:nvSpPr>
        <p:spPr>
          <a:xfrm>
            <a:off x="594985" y="236037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B5D9E658-CBBB-482E-BC56-F2FF067DF2E7}"/>
              </a:ext>
            </a:extLst>
          </p:cNvPr>
          <p:cNvSpPr txBox="1"/>
          <p:nvPr/>
        </p:nvSpPr>
        <p:spPr>
          <a:xfrm>
            <a:off x="4501950" y="2195738"/>
            <a:ext cx="7016751" cy="2078133"/>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الغثيان والإقياء</a:t>
            </a:r>
          </a:p>
          <a:p>
            <a:pPr marL="12700" marR="5080" algn="just" rtl="1">
              <a:spcBef>
                <a:spcPts val="1200"/>
              </a:spcBef>
            </a:pPr>
            <a:r>
              <a:rPr lang="ar-SY" sz="2800" dirty="0">
                <a:cs typeface="Calibri"/>
              </a:rPr>
              <a:t>يشاهد خلال الفترة بين الأسابيع 2 – 12 في 50% من حالات الحمل. غالباً ما يكون أكثر حدة في الصباح وتؤدي روائح الطعام والروائح الأخرى إلى تفاقم هذه الشكاية.</a:t>
            </a:r>
          </a:p>
        </p:txBody>
      </p:sp>
    </p:spTree>
    <p:extLst>
      <p:ext uri="{BB962C8B-B14F-4D97-AF65-F5344CB8AC3E}">
        <p14:creationId xmlns:p14="http://schemas.microsoft.com/office/powerpoint/2010/main" val="277964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246221"/>
            <a:ext cx="12192000" cy="6858000"/>
          </a:xfrm>
          <a:prstGeom prst="rect">
            <a:avLst/>
          </a:prstGeom>
        </p:spPr>
      </p:pic>
      <p:sp>
        <p:nvSpPr>
          <p:cNvPr id="5" name="Dikdörtgen: Köşeleri Yuvarlatılmış 4">
            <a:extLst>
              <a:ext uri="{FF2B5EF4-FFF2-40B4-BE49-F238E27FC236}">
                <a16:creationId xmlns:a16="http://schemas.microsoft.com/office/drawing/2014/main" id="{C47C3952-C14C-4CBB-9F9C-9F1D12DF0657}"/>
              </a:ext>
            </a:extLst>
          </p:cNvPr>
          <p:cNvSpPr/>
          <p:nvPr/>
        </p:nvSpPr>
        <p:spPr>
          <a:xfrm>
            <a:off x="1583473" y="591030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04B40B45-4830-48AF-B508-F17BE5DDEBBE}"/>
              </a:ext>
            </a:extLst>
          </p:cNvPr>
          <p:cNvSpPr/>
          <p:nvPr/>
        </p:nvSpPr>
        <p:spPr>
          <a:xfrm>
            <a:off x="1604021" y="5582271"/>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173D9330-B7A6-43D7-88E3-0F79D1E58C3B}"/>
              </a:ext>
            </a:extLst>
          </p:cNvPr>
          <p:cNvSpPr/>
          <p:nvPr/>
        </p:nvSpPr>
        <p:spPr>
          <a:xfrm>
            <a:off x="594985" y="236037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06871268-34E0-4D8D-8B79-8CB6B57B4310}"/>
              </a:ext>
            </a:extLst>
          </p:cNvPr>
          <p:cNvSpPr txBox="1"/>
          <p:nvPr/>
        </p:nvSpPr>
        <p:spPr>
          <a:xfrm>
            <a:off x="4501950" y="1350604"/>
            <a:ext cx="7016751" cy="4078681"/>
          </a:xfrm>
          <a:prstGeom prst="rect">
            <a:avLst/>
          </a:prstGeom>
        </p:spPr>
        <p:txBody>
          <a:bodyPr vert="horz" wrap="square" lIns="0" tIns="137795" rIns="0" bIns="0" rtlCol="0">
            <a:spAutoFit/>
          </a:bodyPr>
          <a:lstStyle/>
          <a:p>
            <a:pPr marL="12700" marR="5080" algn="just" rtl="1">
              <a:spcBef>
                <a:spcPts val="1200"/>
              </a:spcBef>
            </a:pPr>
            <a:r>
              <a:rPr lang="ar-SY" sz="2800" b="1" dirty="0">
                <a:cs typeface="Calibri"/>
              </a:rPr>
              <a:t>الغثيان والإقياء</a:t>
            </a:r>
          </a:p>
          <a:p>
            <a:pPr marL="12700" marR="5080" algn="just" rtl="1">
              <a:spcBef>
                <a:spcPts val="1200"/>
              </a:spcBef>
            </a:pPr>
            <a:r>
              <a:rPr lang="ar-SY" sz="2400" dirty="0">
                <a:cs typeface="Calibri"/>
              </a:rPr>
              <a:t>يمكن أن توصى الحوامل بـ:</a:t>
            </a:r>
          </a:p>
          <a:p>
            <a:pPr marL="355600" marR="5080" indent="-342900" algn="just" rtl="1">
              <a:spcBef>
                <a:spcPts val="1200"/>
              </a:spcBef>
              <a:buFont typeface="Arial" panose="020B0604020202020204" pitchFamily="34" charset="0"/>
              <a:buChar char="•"/>
            </a:pPr>
            <a:r>
              <a:rPr lang="ar-SY" sz="2400" dirty="0">
                <a:cs typeface="Calibri"/>
              </a:rPr>
              <a:t>أكل عدد كبير من الوجبات بكميات قليلة (6-8 وجبات)</a:t>
            </a:r>
          </a:p>
          <a:p>
            <a:pPr marL="355600" marR="5080" indent="-342900" algn="just" rtl="1">
              <a:spcBef>
                <a:spcPts val="1200"/>
              </a:spcBef>
              <a:buFont typeface="Arial" panose="020B0604020202020204" pitchFamily="34" charset="0"/>
              <a:buChar char="•"/>
            </a:pPr>
            <a:r>
              <a:rPr lang="ar-SY" sz="2400" dirty="0">
                <a:cs typeface="Calibri"/>
              </a:rPr>
              <a:t>تجنب الأطعمة الدهنية والحادة والتوابل</a:t>
            </a:r>
          </a:p>
          <a:p>
            <a:pPr marL="355600" marR="5080" indent="-342900" algn="just" rtl="1">
              <a:spcBef>
                <a:spcPts val="1200"/>
              </a:spcBef>
              <a:buFont typeface="Arial" panose="020B0604020202020204" pitchFamily="34" charset="0"/>
              <a:buChar char="•"/>
            </a:pPr>
            <a:r>
              <a:rPr lang="ar-SY" sz="2400" dirty="0">
                <a:cs typeface="Calibri"/>
              </a:rPr>
              <a:t>تناول الكعك المالح والأغذية الحاوية على الحبوب</a:t>
            </a:r>
          </a:p>
          <a:p>
            <a:pPr marL="355600" marR="5080" indent="-342900" algn="just" rtl="1">
              <a:spcBef>
                <a:spcPts val="1200"/>
              </a:spcBef>
              <a:buFont typeface="Arial" panose="020B0604020202020204" pitchFamily="34" charset="0"/>
              <a:buChar char="•"/>
            </a:pPr>
            <a:r>
              <a:rPr lang="ar-SY" sz="2400" dirty="0">
                <a:cs typeface="Calibri"/>
              </a:rPr>
              <a:t>إضافة الأغذية الغنية بالفيتامين </a:t>
            </a:r>
            <a:r>
              <a:rPr lang="tr-TR" sz="2400" dirty="0">
                <a:cs typeface="Calibri"/>
              </a:rPr>
              <a:t>B6</a:t>
            </a:r>
            <a:r>
              <a:rPr lang="ar-SY" sz="2400" dirty="0">
                <a:cs typeface="Calibri"/>
              </a:rPr>
              <a:t> إلى النظام الغذائي اليومي (الموز، الدجاج، عصير الفواكه، السبانخ، الحليب، البيض، إلخ.)</a:t>
            </a:r>
          </a:p>
          <a:p>
            <a:pPr marL="355600" marR="5080" indent="-342900" algn="just" rtl="1">
              <a:spcBef>
                <a:spcPts val="1200"/>
              </a:spcBef>
              <a:buFont typeface="Arial" panose="020B0604020202020204" pitchFamily="34" charset="0"/>
              <a:buChar char="•"/>
            </a:pPr>
            <a:r>
              <a:rPr lang="ar-SY" sz="2400" dirty="0">
                <a:cs typeface="Calibri"/>
              </a:rPr>
              <a:t>شرب المشروبات الغازية (مياه معدنية، صودا).</a:t>
            </a:r>
          </a:p>
        </p:txBody>
      </p:sp>
    </p:spTree>
    <p:extLst>
      <p:ext uri="{BB962C8B-B14F-4D97-AF65-F5344CB8AC3E}">
        <p14:creationId xmlns:p14="http://schemas.microsoft.com/office/powerpoint/2010/main" val="229864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728" y="-246221"/>
            <a:ext cx="12192000" cy="6858000"/>
          </a:xfrm>
          <a:prstGeom prst="rect">
            <a:avLst/>
          </a:prstGeom>
        </p:spPr>
      </p:pic>
      <p:sp>
        <p:nvSpPr>
          <p:cNvPr id="5" name="Dikdörtgen: Köşeleri Yuvarlatılmış 4">
            <a:extLst>
              <a:ext uri="{FF2B5EF4-FFF2-40B4-BE49-F238E27FC236}">
                <a16:creationId xmlns:a16="http://schemas.microsoft.com/office/drawing/2014/main" id="{B50C03D6-7ADF-4DD2-A6C7-364943223324}"/>
              </a:ext>
            </a:extLst>
          </p:cNvPr>
          <p:cNvSpPr/>
          <p:nvPr/>
        </p:nvSpPr>
        <p:spPr>
          <a:xfrm>
            <a:off x="1583473" y="591030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0954166-D5F0-4740-B6E6-C2032D763C0D}"/>
              </a:ext>
            </a:extLst>
          </p:cNvPr>
          <p:cNvSpPr/>
          <p:nvPr/>
        </p:nvSpPr>
        <p:spPr>
          <a:xfrm>
            <a:off x="1604021" y="5582269"/>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7E565A83-CE83-4979-B07A-1A8330A80AC3}"/>
              </a:ext>
            </a:extLst>
          </p:cNvPr>
          <p:cNvSpPr/>
          <p:nvPr/>
        </p:nvSpPr>
        <p:spPr>
          <a:xfrm>
            <a:off x="594985" y="236037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46685332-4269-46C5-B643-DD507EA63345}"/>
              </a:ext>
            </a:extLst>
          </p:cNvPr>
          <p:cNvSpPr txBox="1"/>
          <p:nvPr/>
        </p:nvSpPr>
        <p:spPr>
          <a:xfrm>
            <a:off x="4501950" y="2195738"/>
            <a:ext cx="7016751" cy="1216359"/>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كثرة التبول</a:t>
            </a:r>
          </a:p>
          <a:p>
            <a:pPr marL="469900" marR="5080" indent="-457200" algn="just" rtl="1">
              <a:spcBef>
                <a:spcPts val="1200"/>
              </a:spcBef>
              <a:buFont typeface="Arial" panose="020B0604020202020204" pitchFamily="34" charset="0"/>
              <a:buChar char="•"/>
            </a:pPr>
            <a:r>
              <a:rPr lang="ar-SY" sz="2800" dirty="0">
                <a:cs typeface="Calibri"/>
              </a:rPr>
              <a:t>تزداد شكاية كثرة التبول في الأسابيع الأخيرة من الحمل.</a:t>
            </a:r>
          </a:p>
        </p:txBody>
      </p:sp>
    </p:spTree>
    <p:extLst>
      <p:ext uri="{BB962C8B-B14F-4D97-AF65-F5344CB8AC3E}">
        <p14:creationId xmlns:p14="http://schemas.microsoft.com/office/powerpoint/2010/main" val="199109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7C115D92-6AA5-4ABA-BB98-FC058A1E857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65130584-0F84-426E-906C-2DDA00550255}"/>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5AB45827-62A7-4C91-870D-A0EBFACCA7BA}"/>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29F21D58-6F63-43CD-9EA7-A3F032D4B5CF}"/>
              </a:ext>
            </a:extLst>
          </p:cNvPr>
          <p:cNvSpPr txBox="1"/>
          <p:nvPr/>
        </p:nvSpPr>
        <p:spPr>
          <a:xfrm>
            <a:off x="4501950" y="1724681"/>
            <a:ext cx="7016751" cy="3524683"/>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الدوار</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قد تعاني النساء الحوامل من الدوار أو تغيم الوعي أو حتى الإغماء في أي وقت خلال الحمل بسبب تدفق المزيد من الدم إلى أرجلهن.</a:t>
            </a:r>
          </a:p>
          <a:p>
            <a:pPr marL="469900" marR="5080" indent="-457200" algn="just" rtl="1">
              <a:spcBef>
                <a:spcPts val="1200"/>
              </a:spcBef>
              <a:buFont typeface="Arial" panose="020B0604020202020204" pitchFamily="34" charset="0"/>
              <a:buChar char="•"/>
            </a:pPr>
            <a:r>
              <a:rPr lang="ar-SY" sz="2800" dirty="0">
                <a:cs typeface="Calibri"/>
              </a:rPr>
              <a:t>يجب على المرأة الحامل الاستلقاء على جانبها الأيسر أو التحرك أكثر بدلاً من البقاء في وضعية واحدة لفترة طويلة للحيلولة دون هذه الشكاية.</a:t>
            </a:r>
          </a:p>
        </p:txBody>
      </p:sp>
    </p:spTree>
    <p:extLst>
      <p:ext uri="{BB962C8B-B14F-4D97-AF65-F5344CB8AC3E}">
        <p14:creationId xmlns:p14="http://schemas.microsoft.com/office/powerpoint/2010/main" val="79196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063211A-C72C-4D5D-9CB3-8C6718CD9B8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7C669290-825C-4D1D-B253-08947AAEA243}"/>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82856753-4EC9-469F-A9FA-A5A25DD43A01}"/>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8E556924-7F1F-4ABA-805C-0AF28CC99C6E}"/>
              </a:ext>
            </a:extLst>
          </p:cNvPr>
          <p:cNvSpPr txBox="1"/>
          <p:nvPr/>
        </p:nvSpPr>
        <p:spPr>
          <a:xfrm>
            <a:off x="4501950" y="1579539"/>
            <a:ext cx="7016751" cy="4140236"/>
          </a:xfrm>
          <a:prstGeom prst="rect">
            <a:avLst/>
          </a:prstGeom>
        </p:spPr>
        <p:txBody>
          <a:bodyPr vert="horz" wrap="square" lIns="0" tIns="137795" rIns="0" bIns="0" rtlCol="0">
            <a:spAutoFit/>
          </a:bodyPr>
          <a:lstStyle/>
          <a:p>
            <a:pPr marL="12700" marR="5080" algn="just" rtl="1">
              <a:spcBef>
                <a:spcPts val="1200"/>
              </a:spcBef>
            </a:pPr>
            <a:r>
              <a:rPr lang="ar-SY" sz="2800" b="1" dirty="0">
                <a:cs typeface="Calibri"/>
              </a:rPr>
              <a:t>الدوالي والبواسير</a:t>
            </a:r>
            <a:endParaRPr lang="ar-SY" sz="2400" b="1" dirty="0">
              <a:cs typeface="Calibri"/>
            </a:endParaRPr>
          </a:p>
          <a:p>
            <a:pPr marL="469900" marR="5080" indent="-457200" algn="just" rtl="1">
              <a:spcBef>
                <a:spcPts val="1200"/>
              </a:spcBef>
              <a:buFont typeface="Arial" panose="020B0604020202020204" pitchFamily="34" charset="0"/>
              <a:buChar char="•"/>
            </a:pPr>
            <a:r>
              <a:rPr lang="ar-SY" sz="2400" dirty="0">
                <a:cs typeface="Calibri"/>
              </a:rPr>
              <a:t>يؤدي الضغط على الأوردة الكبيرة الموجودة خلف الرحم أثناء الحمل إلى إبطاء تدفق الدم في طريق العودة إلى القلب ويؤدي هذا إلى تشكل الدوالي والبواسير.</a:t>
            </a:r>
          </a:p>
          <a:p>
            <a:pPr marL="469900" marR="5080" indent="-457200" algn="just" rtl="1">
              <a:spcBef>
                <a:spcPts val="1200"/>
              </a:spcBef>
              <a:buFont typeface="Arial" panose="020B0604020202020204" pitchFamily="34" charset="0"/>
              <a:buChar char="•"/>
            </a:pPr>
            <a:r>
              <a:rPr lang="ar-SY" sz="2400" dirty="0">
                <a:cs typeface="Calibri"/>
              </a:rPr>
              <a:t>فيما يلي بعض التوصيات البسيطة التي يمكن القيام بها لمنع تشكل الدوالي:</a:t>
            </a:r>
          </a:p>
          <a:p>
            <a:pPr marL="900113" marR="5080" indent="-457200" algn="just" rtl="1">
              <a:spcBef>
                <a:spcPts val="1200"/>
              </a:spcBef>
              <a:buFont typeface="Arial" panose="020B0604020202020204" pitchFamily="34" charset="0"/>
              <a:buChar char="•"/>
            </a:pPr>
            <a:r>
              <a:rPr lang="ar-SY" sz="2400" dirty="0">
                <a:cs typeface="Calibri"/>
              </a:rPr>
              <a:t>يجب عدم ارتداء الجوارب الضيقة والمطاطية والسراويل الضيقة للغاية.</a:t>
            </a:r>
          </a:p>
          <a:p>
            <a:pPr marL="900113" marR="5080" indent="-457200" algn="just" rtl="1">
              <a:spcBef>
                <a:spcPts val="1200"/>
              </a:spcBef>
              <a:buFont typeface="Arial" panose="020B0604020202020204" pitchFamily="34" charset="0"/>
              <a:buChar char="•"/>
            </a:pPr>
            <a:r>
              <a:rPr lang="ar-SY" sz="2400" dirty="0">
                <a:cs typeface="Calibri"/>
              </a:rPr>
              <a:t>الجلوس مع مد القدمين والساقين كلما تسنح الفرصة لذلك.</a:t>
            </a:r>
          </a:p>
        </p:txBody>
      </p:sp>
    </p:spTree>
    <p:extLst>
      <p:ext uri="{BB962C8B-B14F-4D97-AF65-F5344CB8AC3E}">
        <p14:creationId xmlns:p14="http://schemas.microsoft.com/office/powerpoint/2010/main" val="253813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6E66EE69-6125-49E9-9820-31A03DF29B24}"/>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36BE4CE-A0D0-431B-8C38-FB03F13C589A}"/>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41E21802-7921-412C-8C32-E21B266666F8}"/>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12" name="object 4">
            <a:extLst>
              <a:ext uri="{FF2B5EF4-FFF2-40B4-BE49-F238E27FC236}">
                <a16:creationId xmlns:a16="http://schemas.microsoft.com/office/drawing/2014/main" id="{344AF910-39A1-4958-AA62-909ED34CDA48}"/>
              </a:ext>
            </a:extLst>
          </p:cNvPr>
          <p:cNvSpPr txBox="1"/>
          <p:nvPr/>
        </p:nvSpPr>
        <p:spPr>
          <a:xfrm>
            <a:off x="4501950" y="1913367"/>
            <a:ext cx="7016751" cy="3401572"/>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الإمساك</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يوصى بالإكثار من الأطعمة السائلة لتخفيف الإمساك.</a:t>
            </a:r>
          </a:p>
          <a:p>
            <a:pPr marL="469900" marR="5080" indent="-457200" algn="just" rtl="1">
              <a:spcBef>
                <a:spcPts val="1200"/>
              </a:spcBef>
              <a:buFont typeface="Arial" panose="020B0604020202020204" pitchFamily="34" charset="0"/>
              <a:buChar char="•"/>
            </a:pPr>
            <a:r>
              <a:rPr lang="ar-SY" sz="2800" dirty="0">
                <a:cs typeface="Calibri"/>
              </a:rPr>
              <a:t>واستهلاك الأطعمة الليفية والفواكه الطازجة والمجففة والخضراوات الورقية والبقوليات والخبز الكامل،</a:t>
            </a:r>
          </a:p>
          <a:p>
            <a:pPr marL="469900" marR="5080" indent="-457200" algn="just" rtl="1">
              <a:spcBef>
                <a:spcPts val="1200"/>
              </a:spcBef>
              <a:buFont typeface="Arial" panose="020B0604020202020204" pitchFamily="34" charset="0"/>
              <a:buChar char="•"/>
            </a:pPr>
            <a:r>
              <a:rPr lang="ar-SY" sz="2800" dirty="0">
                <a:cs typeface="Calibri"/>
              </a:rPr>
              <a:t>وشرب 8 إلى 10 أكواب من الماء يومياً</a:t>
            </a:r>
          </a:p>
          <a:p>
            <a:pPr marL="469900" marR="5080" indent="-457200" algn="just" rtl="1">
              <a:spcBef>
                <a:spcPts val="1200"/>
              </a:spcBef>
              <a:buFont typeface="Arial" panose="020B0604020202020204" pitchFamily="34" charset="0"/>
              <a:buChar char="•"/>
            </a:pPr>
            <a:r>
              <a:rPr lang="ar-SY" sz="2800" dirty="0">
                <a:cs typeface="Calibri"/>
              </a:rPr>
              <a:t>وتجنب الأطعمة التي تحتوي على الكافيين.</a:t>
            </a:r>
          </a:p>
        </p:txBody>
      </p:sp>
    </p:spTree>
    <p:extLst>
      <p:ext uri="{BB962C8B-B14F-4D97-AF65-F5344CB8AC3E}">
        <p14:creationId xmlns:p14="http://schemas.microsoft.com/office/powerpoint/2010/main" val="349811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E709C92A-C18E-44D8-A972-D15AED65D4C1}"/>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2377A6AD-6281-48FC-8993-7FF08ABB1771}"/>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B325EC1A-69B1-44BC-90E1-811663F81C40}"/>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1717EE44-CDE8-4072-B12C-96A6FC86B0D7}"/>
              </a:ext>
            </a:extLst>
          </p:cNvPr>
          <p:cNvSpPr txBox="1"/>
          <p:nvPr/>
        </p:nvSpPr>
        <p:spPr>
          <a:xfrm>
            <a:off x="4501950" y="2232682"/>
            <a:ext cx="7016751" cy="2385910"/>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حرقة المعدة</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يمكن مشاهدتها لدى ثلثي النساء الحوامل.</a:t>
            </a:r>
          </a:p>
          <a:p>
            <a:pPr marL="469900" marR="5080" indent="-457200" algn="just" rtl="1">
              <a:spcBef>
                <a:spcPts val="1200"/>
              </a:spcBef>
              <a:buFont typeface="Arial" panose="020B0604020202020204" pitchFamily="34" charset="0"/>
              <a:buChar char="•"/>
            </a:pPr>
            <a:r>
              <a:rPr lang="ar-SY" sz="2800" dirty="0">
                <a:cs typeface="Calibri"/>
              </a:rPr>
              <a:t>يوصى بعدم تناول المرأة الحامل للأطعمة الدهنية والحادة</a:t>
            </a:r>
          </a:p>
          <a:p>
            <a:pPr marL="469900" marR="5080" indent="-457200" algn="just" rtl="1">
              <a:spcBef>
                <a:spcPts val="1200"/>
              </a:spcBef>
              <a:buFont typeface="Arial" panose="020B0604020202020204" pitchFamily="34" charset="0"/>
              <a:buChar char="•"/>
            </a:pPr>
            <a:r>
              <a:rPr lang="ar-SY" sz="2800" dirty="0">
                <a:cs typeface="Calibri"/>
              </a:rPr>
              <a:t>وتجنب الاستلقاء أو الانحناء بعد الأكل مباشرة.</a:t>
            </a:r>
          </a:p>
        </p:txBody>
      </p:sp>
    </p:spTree>
    <p:extLst>
      <p:ext uri="{BB962C8B-B14F-4D97-AF65-F5344CB8AC3E}">
        <p14:creationId xmlns:p14="http://schemas.microsoft.com/office/powerpoint/2010/main" val="24793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B228908D-FB89-4A47-9231-A08F40A8D3ED}"/>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B0C650BE-D732-458F-AE6D-8B12EBFEEAEB}"/>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5662271E-DA82-408F-80EF-1E669FDB0486}"/>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8E14EE73-C217-4E4E-82CE-95815967DCAB}"/>
              </a:ext>
            </a:extLst>
          </p:cNvPr>
          <p:cNvSpPr txBox="1"/>
          <p:nvPr/>
        </p:nvSpPr>
        <p:spPr>
          <a:xfrm>
            <a:off x="4501950" y="2232682"/>
            <a:ext cx="7016751" cy="2232021"/>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تشنجات الساقين</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تشاهد تشنجات الساق لدى نصف النساء الحوامل خاصة في الأسابيع الأخيرة من الحمل.</a:t>
            </a:r>
          </a:p>
          <a:p>
            <a:pPr marL="469900" marR="5080" indent="-457200" algn="just" rtl="1">
              <a:spcBef>
                <a:spcPts val="1200"/>
              </a:spcBef>
              <a:buFont typeface="Arial" panose="020B0604020202020204" pitchFamily="34" charset="0"/>
              <a:buChar char="•"/>
            </a:pPr>
            <a:r>
              <a:rPr lang="ar-SY" sz="2800" dirty="0">
                <a:cs typeface="Calibri"/>
              </a:rPr>
              <a:t>تظهر هذه الشكايات ليلاً بشكل خاص. </a:t>
            </a:r>
          </a:p>
        </p:txBody>
      </p:sp>
    </p:spTree>
    <p:extLst>
      <p:ext uri="{BB962C8B-B14F-4D97-AF65-F5344CB8AC3E}">
        <p14:creationId xmlns:p14="http://schemas.microsoft.com/office/powerpoint/2010/main" val="127088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32229D6A-DB0F-4807-8E8F-0D2AEEE561F0}"/>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16B78128-0934-43C3-B52D-6F515CBF58D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3917858F-F7AC-4E52-B8E1-E91A6859D195}"/>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481545A8-D3FA-4EBE-B61F-85D00A34DD07}"/>
              </a:ext>
            </a:extLst>
          </p:cNvPr>
          <p:cNvSpPr txBox="1"/>
          <p:nvPr/>
        </p:nvSpPr>
        <p:spPr>
          <a:xfrm>
            <a:off x="4501950" y="2232682"/>
            <a:ext cx="7016751" cy="2662908"/>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تشنجات الساقين</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غالباً ما يكون تدليك الساقين أو تمارين الشد كافية لتخفيف الألم.</a:t>
            </a:r>
          </a:p>
          <a:p>
            <a:pPr marL="469900" marR="5080" indent="-457200" algn="just" rtl="1">
              <a:spcBef>
                <a:spcPts val="1200"/>
              </a:spcBef>
              <a:buFont typeface="Arial" panose="020B0604020202020204" pitchFamily="34" charset="0"/>
              <a:buChar char="•"/>
            </a:pPr>
            <a:r>
              <a:rPr lang="ar-SY" sz="2800" dirty="0">
                <a:cs typeface="Calibri"/>
              </a:rPr>
              <a:t>إن لف الساق بمنشفة / قماش مبلل بماء دافئ يساعد في إراحة العضلات.</a:t>
            </a:r>
          </a:p>
        </p:txBody>
      </p:sp>
    </p:spTree>
    <p:extLst>
      <p:ext uri="{BB962C8B-B14F-4D97-AF65-F5344CB8AC3E}">
        <p14:creationId xmlns:p14="http://schemas.microsoft.com/office/powerpoint/2010/main" val="365597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D10190A4-6442-432C-886F-5C4314B955B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7CC649B4-E492-453E-ABE2-C2D6610F1B2F}"/>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90B8A0ED-F22B-4F8D-ABDD-2A282AF7C1EF}"/>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D95DBF04-323D-4746-BE8A-3B11BB9679F4}"/>
              </a:ext>
            </a:extLst>
          </p:cNvPr>
          <p:cNvSpPr txBox="1"/>
          <p:nvPr/>
        </p:nvSpPr>
        <p:spPr>
          <a:xfrm>
            <a:off x="4501950" y="1608570"/>
            <a:ext cx="7016751" cy="4109458"/>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ضيق التنفس</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سيزداد الضغط على جميع الأعضاء بما في ذلك الرئتين مع نمو الجنين في الرحم.</a:t>
            </a:r>
          </a:p>
          <a:p>
            <a:pPr marL="900113" marR="5080" indent="-457200" algn="just" rtl="1">
              <a:spcBef>
                <a:spcPts val="1200"/>
              </a:spcBef>
              <a:buFont typeface="Arial" panose="020B0604020202020204" pitchFamily="34" charset="0"/>
              <a:buChar char="•"/>
            </a:pPr>
            <a:r>
              <a:rPr lang="ar-SY" sz="2800" dirty="0">
                <a:cs typeface="Calibri"/>
              </a:rPr>
              <a:t>يجب على المرأة الحامل أن تحاول أن تأخذ أنفاساً عميقة وطويلة وأن تتدرب على الوضعية التي تسمح لرئتيها بالتمدد.</a:t>
            </a:r>
          </a:p>
          <a:p>
            <a:pPr marL="900113" marR="5080" indent="-457200" algn="just" rtl="1">
              <a:spcBef>
                <a:spcPts val="1200"/>
              </a:spcBef>
              <a:buFont typeface="Arial" panose="020B0604020202020204" pitchFamily="34" charset="0"/>
              <a:buChar char="•"/>
            </a:pPr>
            <a:r>
              <a:rPr lang="ar-SY" sz="2800" dirty="0">
                <a:cs typeface="Calibri"/>
              </a:rPr>
              <a:t>يمكن للمرأة الحامل أن تتنفس براحة أكبر ليلاً باستخدام وسادة إضافية والاستلقاء على جانبها.</a:t>
            </a:r>
          </a:p>
        </p:txBody>
      </p:sp>
    </p:spTree>
    <p:extLst>
      <p:ext uri="{BB962C8B-B14F-4D97-AF65-F5344CB8AC3E}">
        <p14:creationId xmlns:p14="http://schemas.microsoft.com/office/powerpoint/2010/main" val="13145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0ECD45B9-4FE4-41D4-A43B-7D252EE7B71D}"/>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0AD5DB1F-ACD3-420A-9F15-EF11F3AB53BE}"/>
              </a:ext>
            </a:extLst>
          </p:cNvPr>
          <p:cNvPicPr>
            <a:picLocks noChangeAspect="1"/>
          </p:cNvPicPr>
          <p:nvPr/>
        </p:nvPicPr>
        <p:blipFill>
          <a:blip r:embed="rId3"/>
          <a:stretch>
            <a:fillRect/>
          </a:stretch>
        </p:blipFill>
        <p:spPr>
          <a:xfrm>
            <a:off x="1713021" y="5817335"/>
            <a:ext cx="1067586" cy="181393"/>
          </a:xfrm>
          <a:prstGeom prst="rect">
            <a:avLst/>
          </a:prstGeom>
        </p:spPr>
      </p:pic>
      <p:sp>
        <p:nvSpPr>
          <p:cNvPr id="10" name="Dikdörtgen: Köşeleri Yuvarlatılmış 9">
            <a:extLst>
              <a:ext uri="{FF2B5EF4-FFF2-40B4-BE49-F238E27FC236}">
                <a16:creationId xmlns:a16="http://schemas.microsoft.com/office/drawing/2014/main" id="{BD41637F-122A-4308-8BC2-FF857E7E3C6D}"/>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22EACD6E-C9E8-4FB1-B792-6306E26AABDB}"/>
              </a:ext>
            </a:extLst>
          </p:cNvPr>
          <p:cNvSpPr/>
          <p:nvPr/>
        </p:nvSpPr>
        <p:spPr>
          <a:xfrm>
            <a:off x="3463636" y="2448455"/>
            <a:ext cx="6688393"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غاية التدريب</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3A800AC7-4BB0-4C75-BBF5-30260795AE87}"/>
              </a:ext>
            </a:extLst>
          </p:cNvPr>
          <p:cNvSpPr txBox="1"/>
          <p:nvPr/>
        </p:nvSpPr>
        <p:spPr>
          <a:xfrm>
            <a:off x="2051833" y="3026657"/>
            <a:ext cx="8100196" cy="1000915"/>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الحصول على المعلومات حول العناية قبل الولادة والحمل والعناية بعد الولادة.</a:t>
            </a:r>
          </a:p>
        </p:txBody>
      </p:sp>
    </p:spTree>
    <p:extLst>
      <p:ext uri="{BB962C8B-B14F-4D97-AF65-F5344CB8AC3E}">
        <p14:creationId xmlns:p14="http://schemas.microsoft.com/office/powerpoint/2010/main" val="17214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1367621E-9F30-46E7-97F7-5CCF27BB7552}"/>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8817F12E-A64D-4E6B-86A1-ED8F2FCCB0D1}"/>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E003CEFD-B85B-419A-8CC6-27243BA88C60}"/>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0E44D682-807E-4AEA-AC07-6AE64D15CF1A}"/>
              </a:ext>
            </a:extLst>
          </p:cNvPr>
          <p:cNvSpPr txBox="1"/>
          <p:nvPr/>
        </p:nvSpPr>
        <p:spPr>
          <a:xfrm>
            <a:off x="4501950" y="1985942"/>
            <a:ext cx="7016751" cy="3247684"/>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التغييرات الجلدية</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تظهر تشققات في الجلد أثناء الحمل على الوركين والبطن والفخذين والثديين بشكل خاص.</a:t>
            </a:r>
          </a:p>
          <a:p>
            <a:pPr marL="469900" marR="5080" indent="-457200" algn="just" rtl="1">
              <a:spcBef>
                <a:spcPts val="1200"/>
              </a:spcBef>
              <a:buFont typeface="Arial" panose="020B0604020202020204" pitchFamily="34" charset="0"/>
              <a:buChar char="•"/>
            </a:pPr>
            <a:r>
              <a:rPr lang="ar-SY" sz="2800" dirty="0">
                <a:cs typeface="Calibri"/>
              </a:rPr>
              <a:t>تتشكل الخطوط بشكل عام بسبب توتر الجلد الملون باللون الأحمر أو الوردي أو البني أو الأرجواني.</a:t>
            </a:r>
          </a:p>
          <a:p>
            <a:pPr marL="469900" marR="5080" indent="-457200" algn="just" rtl="1">
              <a:spcBef>
                <a:spcPts val="1200"/>
              </a:spcBef>
              <a:buFont typeface="Arial" panose="020B0604020202020204" pitchFamily="34" charset="0"/>
              <a:buChar char="•"/>
            </a:pPr>
            <a:r>
              <a:rPr lang="ar-SY" sz="2800" dirty="0">
                <a:cs typeface="Calibri"/>
              </a:rPr>
              <a:t>يمكن أن تظهر خلال النصف الثاني من الحمل.</a:t>
            </a:r>
          </a:p>
        </p:txBody>
      </p:sp>
    </p:spTree>
    <p:extLst>
      <p:ext uri="{BB962C8B-B14F-4D97-AF65-F5344CB8AC3E}">
        <p14:creationId xmlns:p14="http://schemas.microsoft.com/office/powerpoint/2010/main" val="164393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988783"/>
            <a:ext cx="2704289" cy="1200329"/>
          </a:xfrm>
          <a:prstGeom prst="rect">
            <a:avLst/>
          </a:prstGeom>
          <a:noFill/>
        </p:spPr>
        <p:txBody>
          <a:bodyPr wrap="square" rtlCol="0">
            <a:spAutoFit/>
          </a:bodyPr>
          <a:lstStyle/>
          <a:p>
            <a:r>
              <a:rPr lang="en-TR" sz="2400" dirty="0"/>
              <a:t>Bu alana</a:t>
            </a:r>
          </a:p>
          <a:p>
            <a:r>
              <a:rPr lang="en-TR" sz="2400" dirty="0"/>
              <a:t>görsel</a:t>
            </a:r>
          </a:p>
          <a:p>
            <a:r>
              <a:rPr lang="en-TR" sz="2400" dirty="0"/>
              <a:t>yerleştirilebilir</a:t>
            </a:r>
          </a:p>
        </p:txBody>
      </p:sp>
      <p:pic>
        <p:nvPicPr>
          <p:cNvPr id="8" name="Google Shape;280;p36" descr="imagesCAADLIZS.jpg"/>
          <p:cNvPicPr preferRelativeResize="0"/>
          <p:nvPr/>
        </p:nvPicPr>
        <p:blipFill rotWithShape="1">
          <a:blip r:embed="rId3">
            <a:alphaModFix/>
          </a:blip>
          <a:srcRect/>
          <a:stretch/>
        </p:blipFill>
        <p:spPr>
          <a:xfrm>
            <a:off x="3823855" y="2435860"/>
            <a:ext cx="3051958" cy="2368805"/>
          </a:xfrm>
          <a:prstGeom prst="rect">
            <a:avLst/>
          </a:prstGeom>
          <a:noFill/>
          <a:ln>
            <a:noFill/>
          </a:ln>
        </p:spPr>
      </p:pic>
      <p:sp>
        <p:nvSpPr>
          <p:cNvPr id="7" name="Dikdörtgen: Köşeleri Yuvarlatılmış 6">
            <a:extLst>
              <a:ext uri="{FF2B5EF4-FFF2-40B4-BE49-F238E27FC236}">
                <a16:creationId xmlns:a16="http://schemas.microsoft.com/office/drawing/2014/main" id="{DED399A1-3A2D-4358-A540-934EAC2EC525}"/>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F57A2621-DB49-47F7-BA8B-4BD885F0B722}"/>
              </a:ext>
            </a:extLst>
          </p:cNvPr>
          <p:cNvPicPr>
            <a:picLocks noChangeAspect="1"/>
          </p:cNvPicPr>
          <p:nvPr/>
        </p:nvPicPr>
        <p:blipFill>
          <a:blip r:embed="rId4"/>
          <a:stretch>
            <a:fillRect/>
          </a:stretch>
        </p:blipFill>
        <p:spPr>
          <a:xfrm>
            <a:off x="1713021" y="5817335"/>
            <a:ext cx="1067586" cy="181393"/>
          </a:xfrm>
          <a:prstGeom prst="rect">
            <a:avLst/>
          </a:prstGeom>
        </p:spPr>
      </p:pic>
      <p:sp>
        <p:nvSpPr>
          <p:cNvPr id="13" name="Dikdörtgen: Köşeleri Yuvarlatılmış 12">
            <a:extLst>
              <a:ext uri="{FF2B5EF4-FFF2-40B4-BE49-F238E27FC236}">
                <a16:creationId xmlns:a16="http://schemas.microsoft.com/office/drawing/2014/main" id="{697E84FF-2842-42B6-B39C-4A855728B5F7}"/>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DA4D28EB-37AF-4482-8FBB-6E51B645CF84}"/>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15" name="object 4">
            <a:extLst>
              <a:ext uri="{FF2B5EF4-FFF2-40B4-BE49-F238E27FC236}">
                <a16:creationId xmlns:a16="http://schemas.microsoft.com/office/drawing/2014/main" id="{D65BB1BE-5263-436B-8842-817559F1F1B2}"/>
              </a:ext>
            </a:extLst>
          </p:cNvPr>
          <p:cNvSpPr txBox="1"/>
          <p:nvPr/>
        </p:nvSpPr>
        <p:spPr>
          <a:xfrm>
            <a:off x="7118121" y="1811772"/>
            <a:ext cx="4400580" cy="3678571"/>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التغييرات الجلدية</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تكون حلمتا الثديين أغمق مما كانتا عليه قبل الحمل.</a:t>
            </a:r>
          </a:p>
          <a:p>
            <a:pPr marL="469900" marR="5080" indent="-457200" algn="just" rtl="1">
              <a:spcBef>
                <a:spcPts val="1200"/>
              </a:spcBef>
              <a:buFont typeface="Arial" panose="020B0604020202020204" pitchFamily="34" charset="0"/>
              <a:buChar char="•"/>
            </a:pPr>
            <a:r>
              <a:rPr lang="ar-SY" sz="2800" dirty="0">
                <a:cs typeface="Calibri"/>
              </a:rPr>
              <a:t>قد يتشكل خط غامق ينزل من السرة نحو الأسفل.</a:t>
            </a:r>
          </a:p>
          <a:p>
            <a:pPr marL="469900" marR="5080" indent="-457200" algn="just" rtl="1">
              <a:spcBef>
                <a:spcPts val="1200"/>
              </a:spcBef>
              <a:buFont typeface="Arial" panose="020B0604020202020204" pitchFamily="34" charset="0"/>
              <a:buChar char="•"/>
            </a:pPr>
            <a:r>
              <a:rPr lang="ar-SY" sz="2800" dirty="0">
                <a:cs typeface="Calibri"/>
              </a:rPr>
              <a:t>يمكن رؤية البقع البنية على الجبهة والأنف والخدين.</a:t>
            </a:r>
          </a:p>
        </p:txBody>
      </p:sp>
    </p:spTree>
    <p:extLst>
      <p:ext uri="{BB962C8B-B14F-4D97-AF65-F5344CB8AC3E}">
        <p14:creationId xmlns:p14="http://schemas.microsoft.com/office/powerpoint/2010/main" val="381256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5015C80D-7ECF-438F-BA47-76F19EEF42B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C13B72DB-2A6D-4391-9697-7E4A0AA4895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6E313A8F-678E-4C67-A747-178BD64882D0}"/>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73B83D9A-C5A3-4EFC-AB8E-2F387CBCC20B}"/>
              </a:ext>
            </a:extLst>
          </p:cNvPr>
          <p:cNvSpPr txBox="1"/>
          <p:nvPr/>
        </p:nvSpPr>
        <p:spPr>
          <a:xfrm>
            <a:off x="4501950" y="2247200"/>
            <a:ext cx="7016751" cy="2232021"/>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حساسية الثديين</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يحدث تضخم وزيادة في الأوردة بسبب زيادة الدورة الدموية في الثدي.</a:t>
            </a:r>
          </a:p>
          <a:p>
            <a:pPr marL="469900" marR="5080" indent="-457200" algn="just" rtl="1">
              <a:spcBef>
                <a:spcPts val="1200"/>
              </a:spcBef>
              <a:buFont typeface="Arial" panose="020B0604020202020204" pitchFamily="34" charset="0"/>
              <a:buChar char="•"/>
            </a:pPr>
            <a:r>
              <a:rPr lang="ar-SY" sz="2800" dirty="0">
                <a:cs typeface="Calibri"/>
              </a:rPr>
              <a:t>إن الحساسية في الثديين ناجمة عن التأثيرات الهرمونية.</a:t>
            </a:r>
          </a:p>
        </p:txBody>
      </p:sp>
    </p:spTree>
    <p:extLst>
      <p:ext uri="{BB962C8B-B14F-4D97-AF65-F5344CB8AC3E}">
        <p14:creationId xmlns:p14="http://schemas.microsoft.com/office/powerpoint/2010/main" val="378835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988783"/>
            <a:ext cx="2704289" cy="1200329"/>
          </a:xfrm>
          <a:prstGeom prst="rect">
            <a:avLst/>
          </a:prstGeom>
          <a:noFill/>
        </p:spPr>
        <p:txBody>
          <a:bodyPr wrap="square" rtlCol="0">
            <a:spAutoFit/>
          </a:bodyPr>
          <a:lstStyle/>
          <a:p>
            <a:r>
              <a:rPr lang="en-TR" sz="2400" dirty="0"/>
              <a:t>Bu alana</a:t>
            </a:r>
          </a:p>
          <a:p>
            <a:r>
              <a:rPr lang="en-TR" sz="2400" dirty="0"/>
              <a:t>görsel</a:t>
            </a:r>
          </a:p>
          <a:p>
            <a:r>
              <a:rPr lang="en-TR" sz="2400" dirty="0"/>
              <a:t>yerleştirilebilir</a:t>
            </a:r>
          </a:p>
        </p:txBody>
      </p:sp>
      <p:pic>
        <p:nvPicPr>
          <p:cNvPr id="7" name="Google Shape;297;p38" descr="montgomery tüberkülleri.png"/>
          <p:cNvPicPr preferRelativeResize="0"/>
          <p:nvPr/>
        </p:nvPicPr>
        <p:blipFill rotWithShape="1">
          <a:blip r:embed="rId3">
            <a:alphaModFix/>
          </a:blip>
          <a:srcRect/>
          <a:stretch/>
        </p:blipFill>
        <p:spPr>
          <a:xfrm>
            <a:off x="3823855" y="2189170"/>
            <a:ext cx="3040083" cy="2620335"/>
          </a:xfrm>
          <a:prstGeom prst="rect">
            <a:avLst/>
          </a:prstGeom>
          <a:noFill/>
          <a:ln>
            <a:noFill/>
          </a:ln>
        </p:spPr>
      </p:pic>
      <p:sp>
        <p:nvSpPr>
          <p:cNvPr id="8" name="Dikdörtgen: Köşeleri Yuvarlatılmış 7">
            <a:extLst>
              <a:ext uri="{FF2B5EF4-FFF2-40B4-BE49-F238E27FC236}">
                <a16:creationId xmlns:a16="http://schemas.microsoft.com/office/drawing/2014/main" id="{6C538FE5-EA0B-407F-A2D1-2D5C09624102}"/>
              </a:ext>
            </a:extLst>
          </p:cNvPr>
          <p:cNvSpPr/>
          <p:nvPr/>
        </p:nvSpPr>
        <p:spPr>
          <a:xfrm>
            <a:off x="1583473" y="6184921"/>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A7AD4A51-DF83-4EBA-8042-256C9C02261B}"/>
              </a:ext>
            </a:extLst>
          </p:cNvPr>
          <p:cNvPicPr>
            <a:picLocks noChangeAspect="1"/>
          </p:cNvPicPr>
          <p:nvPr/>
        </p:nvPicPr>
        <p:blipFill>
          <a:blip r:embed="rId4"/>
          <a:stretch>
            <a:fillRect/>
          </a:stretch>
        </p:blipFill>
        <p:spPr>
          <a:xfrm>
            <a:off x="1713021" y="5831190"/>
            <a:ext cx="1067586" cy="181393"/>
          </a:xfrm>
          <a:prstGeom prst="rect">
            <a:avLst/>
          </a:prstGeom>
        </p:spPr>
      </p:pic>
      <p:sp>
        <p:nvSpPr>
          <p:cNvPr id="13" name="Dikdörtgen: Köşeleri Yuvarlatılmış 12">
            <a:extLst>
              <a:ext uri="{FF2B5EF4-FFF2-40B4-BE49-F238E27FC236}">
                <a16:creationId xmlns:a16="http://schemas.microsoft.com/office/drawing/2014/main" id="{2B1F2F02-C9CB-4F2E-AD05-837563F6DBB4}"/>
              </a:ext>
            </a:extLst>
          </p:cNvPr>
          <p:cNvSpPr/>
          <p:nvPr/>
        </p:nvSpPr>
        <p:spPr>
          <a:xfrm>
            <a:off x="1849581" y="583096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CE35A338-BF00-4EFC-BDC3-DCC07A6F26BF}"/>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15" name="object 4">
            <a:extLst>
              <a:ext uri="{FF2B5EF4-FFF2-40B4-BE49-F238E27FC236}">
                <a16:creationId xmlns:a16="http://schemas.microsoft.com/office/drawing/2014/main" id="{28AB7B5F-425C-4CE4-A1EF-D9042F901D40}"/>
              </a:ext>
            </a:extLst>
          </p:cNvPr>
          <p:cNvSpPr txBox="1"/>
          <p:nvPr/>
        </p:nvSpPr>
        <p:spPr>
          <a:xfrm>
            <a:off x="7118121" y="1811772"/>
            <a:ext cx="4400580" cy="3093796"/>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بروز حلمة الثدي</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تتشكل بين الأسبوعين 6 – 8 من الحمل نتيجةً للتأثيرات الهرمونية.</a:t>
            </a:r>
          </a:p>
          <a:p>
            <a:pPr marL="469900" marR="5080" indent="-457200" algn="just" rtl="1">
              <a:spcBef>
                <a:spcPts val="1200"/>
              </a:spcBef>
              <a:buFont typeface="Arial" panose="020B0604020202020204" pitchFamily="34" charset="0"/>
              <a:buChar char="•"/>
            </a:pPr>
            <a:r>
              <a:rPr lang="ar-SY" sz="2800" dirty="0">
                <a:cs typeface="Calibri"/>
              </a:rPr>
              <a:t>إن وظيفة نتوءات الحلمة هي إفراز الدهون للمساعدة في الحفاظ على صحة الحلمة.</a:t>
            </a:r>
          </a:p>
        </p:txBody>
      </p:sp>
    </p:spTree>
    <p:extLst>
      <p:ext uri="{BB962C8B-B14F-4D97-AF65-F5344CB8AC3E}">
        <p14:creationId xmlns:p14="http://schemas.microsoft.com/office/powerpoint/2010/main" val="209897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31983FBC-0F25-423E-87AD-F801978F0BBE}"/>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69DC8756-AC76-4D41-A723-54978A497305}"/>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197BE856-5FBF-420D-AD10-EB0BAB8FA9D9}"/>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DF9DDC25-2365-41E0-9219-08AE7BFA51CC}"/>
              </a:ext>
            </a:extLst>
          </p:cNvPr>
          <p:cNvSpPr txBox="1"/>
          <p:nvPr/>
        </p:nvSpPr>
        <p:spPr>
          <a:xfrm>
            <a:off x="4501950" y="2247200"/>
            <a:ext cx="7016751" cy="2232021"/>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إفراز اللبأ</a:t>
            </a:r>
            <a:endParaRPr lang="ar-SY" sz="2800" dirty="0">
              <a:cs typeface="Calibri"/>
            </a:endParaRPr>
          </a:p>
          <a:p>
            <a:pPr marL="469900" marR="5080" indent="-457200" algn="just" rtl="1">
              <a:spcBef>
                <a:spcPts val="1200"/>
              </a:spcBef>
              <a:buFont typeface="Arial" panose="020B0604020202020204" pitchFamily="34" charset="0"/>
              <a:buChar char="•"/>
            </a:pPr>
            <a:r>
              <a:rPr lang="ar-SY" sz="2800" dirty="0">
                <a:cs typeface="Calibri"/>
              </a:rPr>
              <a:t>قد يبدأ إفراز اللبأ من الحلمة بعد الأسبوع السادس عشر.</a:t>
            </a:r>
          </a:p>
          <a:p>
            <a:pPr marL="469900" marR="5080" indent="-457200" algn="just" rtl="1">
              <a:spcBef>
                <a:spcPts val="1200"/>
              </a:spcBef>
              <a:buFont typeface="Arial" panose="020B0604020202020204" pitchFamily="34" charset="0"/>
              <a:buChar char="•"/>
            </a:pPr>
            <a:r>
              <a:rPr lang="ar-SY" sz="2800" dirty="0">
                <a:cs typeface="Calibri"/>
              </a:rPr>
              <a:t>تعتبر هذه الحالة علامة على أن الثديين قد بدأا في التحضير للرضاعة الطبيعية وتعتبر طبيعية.</a:t>
            </a:r>
          </a:p>
        </p:txBody>
      </p:sp>
    </p:spTree>
    <p:extLst>
      <p:ext uri="{BB962C8B-B14F-4D97-AF65-F5344CB8AC3E}">
        <p14:creationId xmlns:p14="http://schemas.microsoft.com/office/powerpoint/2010/main" val="333269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988783"/>
            <a:ext cx="2704289" cy="1200329"/>
          </a:xfrm>
          <a:prstGeom prst="rect">
            <a:avLst/>
          </a:prstGeom>
          <a:noFill/>
        </p:spPr>
        <p:txBody>
          <a:bodyPr wrap="square" rtlCol="0">
            <a:spAutoFit/>
          </a:bodyPr>
          <a:lstStyle/>
          <a:p>
            <a:r>
              <a:rPr lang="en-TR" sz="2400" dirty="0"/>
              <a:t>Bu alana</a:t>
            </a:r>
          </a:p>
          <a:p>
            <a:r>
              <a:rPr lang="en-TR" sz="2400" dirty="0"/>
              <a:t>görsel</a:t>
            </a:r>
          </a:p>
          <a:p>
            <a:r>
              <a:rPr lang="en-TR" sz="2400" dirty="0"/>
              <a:t>yerleştirilebilir</a:t>
            </a:r>
          </a:p>
        </p:txBody>
      </p:sp>
      <p:pic>
        <p:nvPicPr>
          <p:cNvPr id="8" name="Google Shape;312;p40"/>
          <p:cNvPicPr preferRelativeResize="0"/>
          <p:nvPr/>
        </p:nvPicPr>
        <p:blipFill rotWithShape="1">
          <a:blip r:embed="rId3">
            <a:alphaModFix/>
          </a:blip>
          <a:srcRect/>
          <a:stretch/>
        </p:blipFill>
        <p:spPr>
          <a:xfrm>
            <a:off x="3830169" y="2549928"/>
            <a:ext cx="3066742" cy="2035353"/>
          </a:xfrm>
          <a:prstGeom prst="rect">
            <a:avLst/>
          </a:prstGeom>
          <a:noFill/>
          <a:ln>
            <a:noFill/>
          </a:ln>
        </p:spPr>
      </p:pic>
      <p:sp>
        <p:nvSpPr>
          <p:cNvPr id="7" name="Dikdörtgen: Köşeleri Yuvarlatılmış 6">
            <a:extLst>
              <a:ext uri="{FF2B5EF4-FFF2-40B4-BE49-F238E27FC236}">
                <a16:creationId xmlns:a16="http://schemas.microsoft.com/office/drawing/2014/main" id="{31601021-A89E-4932-AEBE-8EB17BE0E7CA}"/>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923B3E7A-8E50-496B-878F-27D45E51B177}"/>
              </a:ext>
            </a:extLst>
          </p:cNvPr>
          <p:cNvPicPr>
            <a:picLocks noChangeAspect="1"/>
          </p:cNvPicPr>
          <p:nvPr/>
        </p:nvPicPr>
        <p:blipFill>
          <a:blip r:embed="rId4"/>
          <a:stretch>
            <a:fillRect/>
          </a:stretch>
        </p:blipFill>
        <p:spPr>
          <a:xfrm>
            <a:off x="1713021" y="5817335"/>
            <a:ext cx="1067586" cy="181393"/>
          </a:xfrm>
          <a:prstGeom prst="rect">
            <a:avLst/>
          </a:prstGeom>
        </p:spPr>
      </p:pic>
      <p:sp>
        <p:nvSpPr>
          <p:cNvPr id="13" name="Dikdörtgen: Köşeleri Yuvarlatılmış 12">
            <a:extLst>
              <a:ext uri="{FF2B5EF4-FFF2-40B4-BE49-F238E27FC236}">
                <a16:creationId xmlns:a16="http://schemas.microsoft.com/office/drawing/2014/main" id="{51664430-D3E1-41E2-96A8-33F0C7DA5B52}"/>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DF8D9246-237F-4D99-9A94-6DF500A868C1}"/>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15" name="object 4">
            <a:extLst>
              <a:ext uri="{FF2B5EF4-FFF2-40B4-BE49-F238E27FC236}">
                <a16:creationId xmlns:a16="http://schemas.microsoft.com/office/drawing/2014/main" id="{33FE8499-0CA6-4D48-B49C-B075E0AF8FF9}"/>
              </a:ext>
            </a:extLst>
          </p:cNvPr>
          <p:cNvSpPr txBox="1"/>
          <p:nvPr/>
        </p:nvSpPr>
        <p:spPr>
          <a:xfrm>
            <a:off x="7118121" y="2726171"/>
            <a:ext cx="4400580" cy="1647246"/>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زيادة إفراز اللعاب</a:t>
            </a:r>
            <a:endParaRPr lang="ar-SY" sz="2800" b="1" dirty="0">
              <a:cs typeface="Calibri"/>
            </a:endParaRPr>
          </a:p>
          <a:p>
            <a:pPr marL="469900" marR="5080" indent="-457200" algn="just" rtl="1">
              <a:spcBef>
                <a:spcPts val="1200"/>
              </a:spcBef>
              <a:buFont typeface="Arial" panose="020B0604020202020204" pitchFamily="34" charset="0"/>
              <a:buChar char="•"/>
            </a:pPr>
            <a:r>
              <a:rPr lang="ar-SY" sz="2800" dirty="0">
                <a:cs typeface="Calibri"/>
              </a:rPr>
              <a:t>قد تشاهد زيادة في إفراز اللعاب لدى بعض الحوامل.</a:t>
            </a:r>
          </a:p>
        </p:txBody>
      </p:sp>
      <p:sp>
        <p:nvSpPr>
          <p:cNvPr id="2" name="Dikdörtgen: Köşeleri Yuvarlatılmış 1">
            <a:extLst>
              <a:ext uri="{FF2B5EF4-FFF2-40B4-BE49-F238E27FC236}">
                <a16:creationId xmlns:a16="http://schemas.microsoft.com/office/drawing/2014/main" id="{00E7DDDA-7FC0-47DB-9683-3C268404A3CB}"/>
              </a:ext>
            </a:extLst>
          </p:cNvPr>
          <p:cNvSpPr/>
          <p:nvPr/>
        </p:nvSpPr>
        <p:spPr>
          <a:xfrm>
            <a:off x="4416725" y="4322081"/>
            <a:ext cx="1863306" cy="228695"/>
          </a:xfrm>
          <a:prstGeom prst="roundRect">
            <a:avLst/>
          </a:prstGeom>
          <a:solidFill>
            <a:srgbClr val="4F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1400" dirty="0">
                <a:cs typeface="Calibri"/>
              </a:rPr>
              <a:t>زيادة إفراز اللعاب</a:t>
            </a:r>
            <a:endParaRPr lang="tr-TR" sz="1400" dirty="0"/>
          </a:p>
        </p:txBody>
      </p:sp>
    </p:spTree>
    <p:extLst>
      <p:ext uri="{BB962C8B-B14F-4D97-AF65-F5344CB8AC3E}">
        <p14:creationId xmlns:p14="http://schemas.microsoft.com/office/powerpoint/2010/main" val="328237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D9715F37-4C04-4C6C-86E9-53299340D52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C9518CD2-9FA8-402A-9A3B-C7DFC00236F2}"/>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80C6FD6B-8AD5-4C26-8F78-FCED0A4A7311}"/>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131085"/>
            <a:ext cx="7016751" cy="2816797"/>
          </a:xfrm>
          <a:prstGeom prst="rect">
            <a:avLst/>
          </a:prstGeom>
        </p:spPr>
        <p:txBody>
          <a:bodyPr vert="horz" wrap="square" lIns="0" tIns="137795" rIns="0" bIns="0" rtlCol="0" anchor="ctr">
            <a:spAutoFit/>
          </a:bodyPr>
          <a:lstStyle/>
          <a:p>
            <a:pPr marL="12700" marR="5080" algn="just" rtl="1">
              <a:spcBef>
                <a:spcPts val="1200"/>
              </a:spcBef>
            </a:pPr>
            <a:r>
              <a:rPr lang="ar-SY" sz="3200" b="1" dirty="0">
                <a:cs typeface="Calibri"/>
              </a:rPr>
              <a:t>متلازمة بيكا</a:t>
            </a:r>
            <a:endParaRPr lang="ar-SY" sz="2800" dirty="0">
              <a:cs typeface="Calibri"/>
            </a:endParaRPr>
          </a:p>
          <a:p>
            <a:pPr marL="469900" marR="5080" indent="-457200" algn="just" rtl="1">
              <a:spcBef>
                <a:spcPts val="1200"/>
              </a:spcBef>
              <a:buFont typeface="Arial" panose="020B0604020202020204" pitchFamily="34" charset="0"/>
              <a:buChar char="•"/>
            </a:pPr>
            <a:r>
              <a:rPr lang="ar-SY" sz="2800" dirty="0">
                <a:cs typeface="Calibri"/>
              </a:rPr>
              <a:t>متلازمة بيكا هي أكل المواد التي لا تستخدم عادةً كغذاء (التربة، الطباشير، إلخ).</a:t>
            </a:r>
          </a:p>
          <a:p>
            <a:pPr marL="469900" marR="5080" indent="-457200" algn="just" rtl="1">
              <a:spcBef>
                <a:spcPts val="1200"/>
              </a:spcBef>
              <a:buFont typeface="Arial" panose="020B0604020202020204" pitchFamily="34" charset="0"/>
              <a:buChar char="•"/>
            </a:pPr>
            <a:r>
              <a:rPr lang="ar-SY" sz="2800" dirty="0">
                <a:cs typeface="Calibri"/>
              </a:rPr>
              <a:t>إنها ضارة لكونها تمنع الأم من التغذية الجيدة.</a:t>
            </a:r>
          </a:p>
          <a:p>
            <a:pPr marL="469900" marR="5080" indent="-457200" algn="just" rtl="1">
              <a:spcBef>
                <a:spcPts val="1200"/>
              </a:spcBef>
              <a:buFont typeface="Arial" panose="020B0604020202020204" pitchFamily="34" charset="0"/>
              <a:buChar char="•"/>
            </a:pPr>
            <a:r>
              <a:rPr lang="ar-SY" sz="2800" dirty="0">
                <a:cs typeface="Calibri"/>
              </a:rPr>
              <a:t>قد يشاهد نقص الزنك لدى هؤلاء النساء الحوامل.</a:t>
            </a:r>
          </a:p>
        </p:txBody>
      </p:sp>
    </p:spTree>
    <p:extLst>
      <p:ext uri="{BB962C8B-B14F-4D97-AF65-F5344CB8AC3E}">
        <p14:creationId xmlns:p14="http://schemas.microsoft.com/office/powerpoint/2010/main" val="572657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8B3A9D1E-093E-4E41-8A01-DB739757AC8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1E33A77E-3BBD-4774-B5F5-2DEFC51862B6}"/>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2033C6F3-8318-422E-A9DE-441E20B9BB44}"/>
              </a:ext>
            </a:extLst>
          </p:cNvPr>
          <p:cNvSpPr/>
          <p:nvPr/>
        </p:nvSpPr>
        <p:spPr>
          <a:xfrm>
            <a:off x="594985" y="2748306"/>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التغذية</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978644"/>
            <a:ext cx="7016751" cy="1000915"/>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يجب تأمين الطاقة المتوازنة وتوفير الدعم الكافي من البروتين الكافي أثناء الحمل.</a:t>
            </a:r>
          </a:p>
        </p:txBody>
      </p:sp>
    </p:spTree>
    <p:extLst>
      <p:ext uri="{BB962C8B-B14F-4D97-AF65-F5344CB8AC3E}">
        <p14:creationId xmlns:p14="http://schemas.microsoft.com/office/powerpoint/2010/main" val="316860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785D96DB-3DAD-4492-8103-092D54D5320F}"/>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E66F6242-6120-478F-B4EB-2BBD35270047}"/>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9C249CDF-F8C9-4870-A423-8CDB73C6B5B8}"/>
              </a:ext>
            </a:extLst>
          </p:cNvPr>
          <p:cNvSpPr/>
          <p:nvPr/>
        </p:nvSpPr>
        <p:spPr>
          <a:xfrm>
            <a:off x="594985" y="2942267"/>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زيادة الوزن</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039926"/>
            <a:ext cx="7016751" cy="2878352"/>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إن زيادة الوزن المناسبة مهمة أثناء الحمل. يختلف الوزن الذي يجب اكتسابه أثناء الحمل حسب وزن المرأة الحامل وطولها قبل الحمل.</a:t>
            </a:r>
          </a:p>
          <a:p>
            <a:pPr marL="12700" marR="5080" algn="just" rtl="1">
              <a:spcBef>
                <a:spcPts val="1200"/>
              </a:spcBef>
            </a:pPr>
            <a:r>
              <a:rPr lang="ar-SY" sz="2800" dirty="0">
                <a:cs typeface="Calibri"/>
              </a:rPr>
              <a:t>تعتبر زيادة الوزن من 11.5 إلى 15 كغ أثناء الحمل طبيعية بالنسبة للنساء البالغات الأصحاء اللواتي يبدأن الحمل بوزن طبيعي.</a:t>
            </a:r>
          </a:p>
        </p:txBody>
      </p:sp>
    </p:spTree>
    <p:extLst>
      <p:ext uri="{BB962C8B-B14F-4D97-AF65-F5344CB8AC3E}">
        <p14:creationId xmlns:p14="http://schemas.microsoft.com/office/powerpoint/2010/main" val="183484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BDECA29B-DB04-495C-9E78-198C10AAD4CF}"/>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44F9038E-0CB6-49E9-AC23-54F99D90EAE6}"/>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B3A98C8D-7FCF-48F1-B618-BBA3C47739C3}"/>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الاحتياجات الغذائية</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869350"/>
            <a:ext cx="7016751" cy="631583"/>
          </a:xfrm>
          <a:prstGeom prst="rect">
            <a:avLst/>
          </a:prstGeom>
        </p:spPr>
        <p:txBody>
          <a:bodyPr vert="horz" wrap="square" lIns="0" tIns="137795" rIns="0" bIns="0" rtlCol="0" anchor="ctr">
            <a:spAutoFit/>
          </a:bodyPr>
          <a:lstStyle/>
          <a:p>
            <a:pPr marL="12700" marR="5080" algn="just" rtl="1">
              <a:spcBef>
                <a:spcPts val="1200"/>
              </a:spcBef>
            </a:pPr>
            <a:r>
              <a:rPr lang="ar-SY" sz="3200" b="1" dirty="0">
                <a:cs typeface="Calibri"/>
              </a:rPr>
              <a:t>مقادير الاستهلاك الغذائي اليومي اللازمة للحوامل:</a:t>
            </a:r>
            <a:endParaRPr lang="ar-SY" sz="2800" dirty="0">
              <a:cs typeface="Calibri"/>
            </a:endParaRPr>
          </a:p>
        </p:txBody>
      </p:sp>
      <p:sp>
        <p:nvSpPr>
          <p:cNvPr id="9" name="object 4">
            <a:extLst>
              <a:ext uri="{FF2B5EF4-FFF2-40B4-BE49-F238E27FC236}">
                <a16:creationId xmlns:a16="http://schemas.microsoft.com/office/drawing/2014/main" id="{C66FE390-7E26-41A0-9F5B-6B9637986677}"/>
              </a:ext>
            </a:extLst>
          </p:cNvPr>
          <p:cNvSpPr txBox="1"/>
          <p:nvPr/>
        </p:nvSpPr>
        <p:spPr>
          <a:xfrm>
            <a:off x="7763774" y="2497813"/>
            <a:ext cx="3754927" cy="3032240"/>
          </a:xfrm>
          <a:prstGeom prst="rect">
            <a:avLst/>
          </a:prstGeom>
        </p:spPr>
        <p:txBody>
          <a:bodyPr vert="horz" wrap="square" lIns="0" tIns="137795" rIns="0" bIns="0" rtlCol="0" anchor="ctr">
            <a:spAutoFit/>
          </a:bodyPr>
          <a:lstStyle/>
          <a:p>
            <a:pPr marL="12700" marR="5080" algn="just" rtl="1">
              <a:spcBef>
                <a:spcPts val="600"/>
              </a:spcBef>
            </a:pPr>
            <a:r>
              <a:rPr lang="ar-SY" b="1" dirty="0">
                <a:cs typeface="Calibri"/>
              </a:rPr>
              <a:t>المجموعات الغذائية</a:t>
            </a:r>
            <a:endParaRPr lang="ar-SY" sz="1600" dirty="0">
              <a:cs typeface="Calibri"/>
            </a:endParaRPr>
          </a:p>
          <a:p>
            <a:pPr marL="12700" marR="5080" algn="just" rtl="1">
              <a:spcBef>
                <a:spcPts val="600"/>
              </a:spcBef>
            </a:pPr>
            <a:r>
              <a:rPr lang="ar-SY" sz="1600" dirty="0">
                <a:cs typeface="Calibri"/>
              </a:rPr>
              <a:t>الحليب، اللبن</a:t>
            </a:r>
            <a:endParaRPr lang="tr-TR" sz="1600" dirty="0">
              <a:cs typeface="Calibri"/>
            </a:endParaRPr>
          </a:p>
          <a:p>
            <a:pPr marL="12700" marR="5080" algn="just" rtl="1">
              <a:spcBef>
                <a:spcPts val="600"/>
              </a:spcBef>
            </a:pPr>
            <a:r>
              <a:rPr lang="ar-SY" sz="1600" dirty="0">
                <a:cs typeface="Calibri"/>
              </a:rPr>
              <a:t>الجبن</a:t>
            </a:r>
          </a:p>
          <a:p>
            <a:pPr marL="12700" marR="5080" algn="just" rtl="1">
              <a:spcBef>
                <a:spcPts val="600"/>
              </a:spcBef>
            </a:pPr>
            <a:r>
              <a:rPr lang="ar-SY" sz="1600" dirty="0">
                <a:cs typeface="Calibri"/>
              </a:rPr>
              <a:t>اللحم، الدجاج، الأسماك</a:t>
            </a:r>
          </a:p>
          <a:p>
            <a:pPr marL="12700" marR="5080" algn="just" rtl="1">
              <a:spcBef>
                <a:spcPts val="600"/>
              </a:spcBef>
            </a:pPr>
            <a:r>
              <a:rPr lang="ar-SY" sz="1600" dirty="0">
                <a:cs typeface="Calibri"/>
              </a:rPr>
              <a:t>البيض، البقوليات الجافة</a:t>
            </a:r>
          </a:p>
          <a:p>
            <a:pPr marL="12700" marR="5080" algn="just" rtl="1">
              <a:spcBef>
                <a:spcPts val="600"/>
              </a:spcBef>
            </a:pPr>
            <a:r>
              <a:rPr lang="ar-SY" sz="1600" dirty="0">
                <a:cs typeface="Calibri"/>
              </a:rPr>
              <a:t>الخضراوات والفواكه الطازجة</a:t>
            </a:r>
          </a:p>
          <a:p>
            <a:pPr marL="12700" marR="5080" algn="just" rtl="1">
              <a:spcBef>
                <a:spcPts val="600"/>
              </a:spcBef>
            </a:pPr>
            <a:r>
              <a:rPr lang="ar-SY" b="1" dirty="0">
                <a:cs typeface="Calibri"/>
              </a:rPr>
              <a:t>الحبوب:</a:t>
            </a:r>
          </a:p>
          <a:p>
            <a:pPr marL="12700" marR="5080" algn="just" rtl="1">
              <a:spcBef>
                <a:spcPts val="600"/>
              </a:spcBef>
            </a:pPr>
            <a:r>
              <a:rPr lang="ar-SY" sz="1600" dirty="0">
                <a:cs typeface="Calibri"/>
              </a:rPr>
              <a:t>الخبز</a:t>
            </a:r>
          </a:p>
          <a:p>
            <a:pPr marL="12700" marR="5080" algn="just" rtl="1">
              <a:spcBef>
                <a:spcPts val="600"/>
              </a:spcBef>
            </a:pPr>
            <a:r>
              <a:rPr lang="ar-SY" sz="1600" dirty="0">
                <a:cs typeface="Calibri"/>
              </a:rPr>
              <a:t>الأرز، البرغل، المعكرونة، إلخ</a:t>
            </a:r>
          </a:p>
        </p:txBody>
      </p:sp>
      <p:sp>
        <p:nvSpPr>
          <p:cNvPr id="11" name="object 4">
            <a:extLst>
              <a:ext uri="{FF2B5EF4-FFF2-40B4-BE49-F238E27FC236}">
                <a16:creationId xmlns:a16="http://schemas.microsoft.com/office/drawing/2014/main" id="{C66FE390-7E26-41A0-9F5B-6B9637986677}"/>
              </a:ext>
            </a:extLst>
          </p:cNvPr>
          <p:cNvSpPr txBox="1"/>
          <p:nvPr/>
        </p:nvSpPr>
        <p:spPr>
          <a:xfrm>
            <a:off x="4482864" y="2494940"/>
            <a:ext cx="3754927" cy="3032240"/>
          </a:xfrm>
          <a:prstGeom prst="rect">
            <a:avLst/>
          </a:prstGeom>
        </p:spPr>
        <p:txBody>
          <a:bodyPr vert="horz" wrap="square" lIns="0" tIns="137795" rIns="0" bIns="0" rtlCol="0" anchor="ctr">
            <a:spAutoFit/>
          </a:bodyPr>
          <a:lstStyle/>
          <a:p>
            <a:pPr marL="12700" marR="5080" algn="just" rtl="1">
              <a:spcBef>
                <a:spcPts val="600"/>
              </a:spcBef>
            </a:pPr>
            <a:r>
              <a:rPr lang="ar-SY" b="1" dirty="0">
                <a:cs typeface="Calibri"/>
              </a:rPr>
              <a:t>المقدار</a:t>
            </a:r>
            <a:endParaRPr lang="ar-SY" sz="1600" dirty="0">
              <a:cs typeface="Calibri"/>
            </a:endParaRPr>
          </a:p>
          <a:p>
            <a:pPr marL="12700" marR="5080" algn="just" rtl="1">
              <a:spcBef>
                <a:spcPts val="600"/>
              </a:spcBef>
            </a:pPr>
            <a:r>
              <a:rPr lang="ar-SY" sz="1600" dirty="0">
                <a:cs typeface="Calibri"/>
              </a:rPr>
              <a:t>كوبان من الماء (400 – 500 مل)</a:t>
            </a:r>
            <a:endParaRPr lang="tr-TR" sz="1600" dirty="0">
              <a:cs typeface="Calibri"/>
            </a:endParaRPr>
          </a:p>
          <a:p>
            <a:pPr marL="12700" marR="5080" algn="just" rtl="1">
              <a:spcBef>
                <a:spcPts val="600"/>
              </a:spcBef>
            </a:pPr>
            <a:r>
              <a:rPr lang="ar-SY" sz="1600" dirty="0">
                <a:cs typeface="Calibri"/>
              </a:rPr>
              <a:t>بحجم علبتي كبريت (60 غرام)</a:t>
            </a:r>
          </a:p>
          <a:p>
            <a:pPr marL="12700" marR="5080" algn="just" rtl="1">
              <a:spcBef>
                <a:spcPts val="600"/>
              </a:spcBef>
            </a:pPr>
            <a:r>
              <a:rPr lang="ar-SY" sz="1600" dirty="0">
                <a:cs typeface="Calibri"/>
              </a:rPr>
              <a:t>3 – 4 حصص</a:t>
            </a:r>
          </a:p>
          <a:p>
            <a:pPr marL="12700" marR="5080" algn="just" rtl="1">
              <a:spcBef>
                <a:spcPts val="600"/>
              </a:spcBef>
            </a:pPr>
            <a:r>
              <a:rPr lang="ar-SY" sz="1600" dirty="0">
                <a:cs typeface="Calibri"/>
              </a:rPr>
              <a:t>حصة واحدة</a:t>
            </a:r>
          </a:p>
          <a:p>
            <a:pPr marL="12700" marR="5080" algn="just" rtl="1">
              <a:spcBef>
                <a:spcPts val="600"/>
              </a:spcBef>
            </a:pPr>
            <a:r>
              <a:rPr lang="ar-SY" sz="1600" dirty="0">
                <a:cs typeface="Calibri"/>
              </a:rPr>
              <a:t>5 – 7 حصص</a:t>
            </a:r>
          </a:p>
          <a:p>
            <a:pPr marL="12700" marR="5080" algn="just" rtl="1">
              <a:spcBef>
                <a:spcPts val="600"/>
              </a:spcBef>
            </a:pPr>
            <a:endParaRPr lang="ar-SY" b="1" dirty="0">
              <a:cs typeface="Calibri"/>
            </a:endParaRPr>
          </a:p>
          <a:p>
            <a:pPr marL="12700" marR="5080" algn="just" rtl="1">
              <a:spcBef>
                <a:spcPts val="600"/>
              </a:spcBef>
            </a:pPr>
            <a:r>
              <a:rPr lang="ar-SY" sz="1600" dirty="0">
                <a:cs typeface="Calibri"/>
              </a:rPr>
              <a:t>4 – 6 شرائح</a:t>
            </a:r>
          </a:p>
          <a:p>
            <a:pPr marL="12700" marR="5080" algn="just" rtl="1">
              <a:spcBef>
                <a:spcPts val="600"/>
              </a:spcBef>
            </a:pPr>
            <a:r>
              <a:rPr lang="ar-SY" sz="1600" dirty="0">
                <a:cs typeface="Calibri"/>
              </a:rPr>
              <a:t>لا شيء أبداً أو 2 – 3 حصص</a:t>
            </a:r>
          </a:p>
        </p:txBody>
      </p:sp>
    </p:spTree>
    <p:extLst>
      <p:ext uri="{BB962C8B-B14F-4D97-AF65-F5344CB8AC3E}">
        <p14:creationId xmlns:p14="http://schemas.microsoft.com/office/powerpoint/2010/main" val="299782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154379"/>
            <a:ext cx="12192000" cy="6858000"/>
          </a:xfrm>
          <a:prstGeom prst="rect">
            <a:avLst/>
          </a:prstGeom>
        </p:spPr>
      </p:pic>
      <p:sp>
        <p:nvSpPr>
          <p:cNvPr id="6" name="Dikdörtgen: Köşeleri Yuvarlatılmış 5">
            <a:extLst>
              <a:ext uri="{FF2B5EF4-FFF2-40B4-BE49-F238E27FC236}">
                <a16:creationId xmlns:a16="http://schemas.microsoft.com/office/drawing/2014/main" id="{16A27013-2A55-4BB4-A8F4-E0605C8DFEF6}"/>
              </a:ext>
            </a:extLst>
          </p:cNvPr>
          <p:cNvSpPr/>
          <p:nvPr/>
        </p:nvSpPr>
        <p:spPr>
          <a:xfrm>
            <a:off x="1583473" y="632346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3C097910-655F-4B58-A36E-B7903632426D}"/>
              </a:ext>
            </a:extLst>
          </p:cNvPr>
          <p:cNvPicPr>
            <a:picLocks noChangeAspect="1"/>
          </p:cNvPicPr>
          <p:nvPr/>
        </p:nvPicPr>
        <p:blipFill>
          <a:blip r:embed="rId3"/>
          <a:stretch>
            <a:fillRect/>
          </a:stretch>
        </p:blipFill>
        <p:spPr>
          <a:xfrm>
            <a:off x="1713021" y="5969736"/>
            <a:ext cx="1067586" cy="181393"/>
          </a:xfrm>
          <a:prstGeom prst="rect">
            <a:avLst/>
          </a:prstGeom>
        </p:spPr>
      </p:pic>
      <p:sp>
        <p:nvSpPr>
          <p:cNvPr id="10" name="Dikdörtgen: Köşeleri Yuvarlatılmış 9">
            <a:extLst>
              <a:ext uri="{FF2B5EF4-FFF2-40B4-BE49-F238E27FC236}">
                <a16:creationId xmlns:a16="http://schemas.microsoft.com/office/drawing/2014/main" id="{A2486DCE-775B-4CEE-8C24-1DE12704DC66}"/>
              </a:ext>
            </a:extLst>
          </p:cNvPr>
          <p:cNvSpPr/>
          <p:nvPr/>
        </p:nvSpPr>
        <p:spPr>
          <a:xfrm>
            <a:off x="1849581" y="5969512"/>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8891444-A3FC-4E61-A52F-20B83E11E30C}"/>
              </a:ext>
            </a:extLst>
          </p:cNvPr>
          <p:cNvSpPr/>
          <p:nvPr/>
        </p:nvSpPr>
        <p:spPr>
          <a:xfrm>
            <a:off x="3463635" y="1686451"/>
            <a:ext cx="7203745"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أهداف التعلم</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F00B29CF-D0F3-4053-826C-59CC715F9084}"/>
              </a:ext>
            </a:extLst>
          </p:cNvPr>
          <p:cNvSpPr txBox="1"/>
          <p:nvPr/>
        </p:nvSpPr>
        <p:spPr>
          <a:xfrm>
            <a:off x="2051832" y="2264653"/>
            <a:ext cx="8615549" cy="3370795"/>
          </a:xfrm>
          <a:prstGeom prst="rect">
            <a:avLst/>
          </a:prstGeom>
        </p:spPr>
        <p:txBody>
          <a:bodyPr vert="horz" wrap="square" lIns="0" tIns="137795" rIns="0" bIns="0" rtlCol="0">
            <a:spAutoFit/>
          </a:bodyPr>
          <a:lstStyle/>
          <a:p>
            <a:pPr marL="12700" marR="5080" algn="just" rtl="1">
              <a:spcBef>
                <a:spcPts val="600"/>
              </a:spcBef>
            </a:pPr>
            <a:r>
              <a:rPr lang="ar-SY" sz="2000" dirty="0">
                <a:cs typeface="Calibri"/>
              </a:rPr>
              <a:t>الحصول على المعلومات حول مواضيع</a:t>
            </a:r>
          </a:p>
          <a:p>
            <a:pPr marL="355600" marR="5080" indent="-342900" algn="just" rtl="1">
              <a:spcBef>
                <a:spcPts val="600"/>
              </a:spcBef>
              <a:buFont typeface="Arial" panose="020B0604020202020204" pitchFamily="34" charset="0"/>
              <a:buChar char="•"/>
            </a:pPr>
            <a:r>
              <a:rPr lang="ar-SY" sz="2000" dirty="0">
                <a:cs typeface="Calibri"/>
              </a:rPr>
              <a:t>العناية قبل الولادة</a:t>
            </a:r>
          </a:p>
          <a:p>
            <a:pPr marL="355600" marR="5080" indent="-342900" algn="just" rtl="1">
              <a:spcBef>
                <a:spcPts val="600"/>
              </a:spcBef>
              <a:buFont typeface="Arial" panose="020B0604020202020204" pitchFamily="34" charset="0"/>
              <a:buChar char="•"/>
            </a:pPr>
            <a:r>
              <a:rPr lang="ar-SY" sz="2000" dirty="0">
                <a:cs typeface="Calibri"/>
              </a:rPr>
              <a:t>الشكايات المعتادة المتعلقة بالحمل</a:t>
            </a:r>
          </a:p>
          <a:p>
            <a:pPr marL="355600" marR="5080" indent="-342900" algn="just" rtl="1">
              <a:spcBef>
                <a:spcPts val="600"/>
              </a:spcBef>
              <a:buFont typeface="Arial" panose="020B0604020202020204" pitchFamily="34" charset="0"/>
              <a:buChar char="•"/>
            </a:pPr>
            <a:r>
              <a:rPr lang="ar-SY" sz="2000" dirty="0">
                <a:cs typeface="Calibri"/>
              </a:rPr>
              <a:t>التغذية والنظام الغذائي والنشاط البدني وظروف العمل والنظافة والعناية العامة بالجسم والحياة الجنسية وصحة الفم والأسنان والتدخين والإدمان على الكحول والمخدرات وتناول الأدوية أثناء الحمل.</a:t>
            </a:r>
          </a:p>
          <a:p>
            <a:pPr marL="355600" marR="5080" indent="-342900" algn="just" rtl="1">
              <a:spcBef>
                <a:spcPts val="600"/>
              </a:spcBef>
              <a:buFont typeface="Arial" panose="020B0604020202020204" pitchFamily="34" charset="0"/>
              <a:buChar char="•"/>
            </a:pPr>
            <a:r>
              <a:rPr lang="ar-SY" sz="2000" dirty="0">
                <a:cs typeface="Calibri"/>
              </a:rPr>
              <a:t>علامات الخطر أثناء الحمل</a:t>
            </a:r>
          </a:p>
          <a:p>
            <a:pPr marL="355600" marR="5080" indent="-342900" algn="just" rtl="1">
              <a:spcBef>
                <a:spcPts val="600"/>
              </a:spcBef>
              <a:buFont typeface="Arial" panose="020B0604020202020204" pitchFamily="34" charset="0"/>
              <a:buChar char="•"/>
            </a:pPr>
            <a:r>
              <a:rPr lang="ar-SY" sz="2000" dirty="0">
                <a:cs typeface="Calibri"/>
              </a:rPr>
              <a:t>أعراض الولادة</a:t>
            </a:r>
          </a:p>
          <a:p>
            <a:pPr marL="355600" marR="5080" indent="-342900" algn="just" rtl="1">
              <a:spcBef>
                <a:spcPts val="600"/>
              </a:spcBef>
              <a:buFont typeface="Arial" panose="020B0604020202020204" pitchFamily="34" charset="0"/>
              <a:buChar char="•"/>
            </a:pPr>
            <a:r>
              <a:rPr lang="ar-SY" sz="2000" dirty="0">
                <a:cs typeface="Calibri"/>
              </a:rPr>
              <a:t>العناية بعد الولادة.</a:t>
            </a:r>
          </a:p>
        </p:txBody>
      </p:sp>
    </p:spTree>
    <p:extLst>
      <p:ext uri="{BB962C8B-B14F-4D97-AF65-F5344CB8AC3E}">
        <p14:creationId xmlns:p14="http://schemas.microsoft.com/office/powerpoint/2010/main" val="213125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767E7E8-C159-4177-9D0D-D9F5EF47D463}"/>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9D7C6B5-FE49-4E7F-9FE9-71918B842D6A}"/>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ADBF6013-2C7A-4D12-BE24-5038FD707921}"/>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الاحتياجات الغذائية</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763201"/>
            <a:ext cx="7016751" cy="1431802"/>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يجب تجنب تناول الفواكه والخضراوات غير المغسولة والحليب / منتجات الألبان غير المبسترة أو غير المغلية جيداً واللحوم النيئة والبيض النيء أثناء الحمل.</a:t>
            </a:r>
          </a:p>
        </p:txBody>
      </p:sp>
    </p:spTree>
    <p:extLst>
      <p:ext uri="{BB962C8B-B14F-4D97-AF65-F5344CB8AC3E}">
        <p14:creationId xmlns:p14="http://schemas.microsoft.com/office/powerpoint/2010/main" val="375676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ECC4D495-9623-4D73-8A3A-70A5CB28528D}"/>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7B0EF064-E795-4028-8DEB-662741AF5FA2}"/>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22C9CEDB-5004-424A-B5BD-3F72E1AB056F}"/>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الاحتياجات الغذائية</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901700"/>
            <a:ext cx="7016751" cy="1154803"/>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يجب الحد من تناول الكافيين اليومي.</a:t>
            </a:r>
          </a:p>
          <a:p>
            <a:pPr marL="469900" marR="5080" indent="-457200" algn="just" rtl="1">
              <a:spcBef>
                <a:spcPts val="1200"/>
              </a:spcBef>
              <a:buFont typeface="Arial" panose="020B0604020202020204" pitchFamily="34" charset="0"/>
              <a:buChar char="•"/>
            </a:pPr>
            <a:r>
              <a:rPr lang="ar-SY" sz="2800" dirty="0">
                <a:cs typeface="Calibri"/>
              </a:rPr>
              <a:t>يُحذر من الاستهلاك المفرط للملح.</a:t>
            </a:r>
          </a:p>
        </p:txBody>
      </p:sp>
    </p:spTree>
    <p:extLst>
      <p:ext uri="{BB962C8B-B14F-4D97-AF65-F5344CB8AC3E}">
        <p14:creationId xmlns:p14="http://schemas.microsoft.com/office/powerpoint/2010/main" val="111231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04383FBE-5D50-4415-9EF9-B3CBED4B74C0}"/>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F307C460-75C2-43BF-82F9-DB89BA84EC98}"/>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ADACEDBE-73C5-4A73-8C20-AE1BC62741AE}"/>
              </a:ext>
            </a:extLst>
          </p:cNvPr>
          <p:cNvSpPr/>
          <p:nvPr/>
        </p:nvSpPr>
        <p:spPr>
          <a:xfrm>
            <a:off x="594985" y="271798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دعم مكملات الحديد والفيتامين </a:t>
            </a:r>
            <a:r>
              <a:rPr lang="tr-TR" sz="3600" b="1" kern="0" dirty="0">
                <a:solidFill>
                  <a:schemeClr val="bg1"/>
                </a:solidFill>
                <a:latin typeface="Calibri"/>
                <a:ea typeface="+mj-ea"/>
                <a:cs typeface="Calibri"/>
              </a:rPr>
              <a:t>D</a:t>
            </a:r>
            <a:endParaRPr lang="ar-SY" sz="3600" b="1" kern="0" dirty="0">
              <a:solidFill>
                <a:schemeClr val="bg1"/>
              </a:solidFill>
              <a:latin typeface="Calibri"/>
              <a:ea typeface="+mj-ea"/>
              <a:cs typeface="Calibri"/>
            </a:endParaRP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700198"/>
            <a:ext cx="7016751" cy="3678571"/>
          </a:xfrm>
          <a:prstGeom prst="rect">
            <a:avLst/>
          </a:prstGeom>
        </p:spPr>
        <p:txBody>
          <a:bodyPr vert="horz" wrap="square" lIns="0" tIns="137795" rIns="0" bIns="0" rtlCol="0" anchor="ctr">
            <a:spAutoFit/>
          </a:bodyPr>
          <a:lstStyle/>
          <a:p>
            <a:pPr marL="12700" marR="5080" algn="just" rtl="1">
              <a:spcBef>
                <a:spcPts val="1200"/>
              </a:spcBef>
            </a:pPr>
            <a:r>
              <a:rPr lang="ar-SY" sz="2800" b="1" dirty="0">
                <a:cs typeface="Calibri"/>
              </a:rPr>
              <a:t>دعم مكملات الحديد</a:t>
            </a:r>
            <a:endParaRPr lang="ar-SY" sz="2400" dirty="0">
              <a:cs typeface="Calibri"/>
            </a:endParaRPr>
          </a:p>
          <a:p>
            <a:pPr marL="469900" marR="5080" indent="-457200" algn="just" rtl="1">
              <a:spcBef>
                <a:spcPts val="1200"/>
              </a:spcBef>
              <a:buFont typeface="Arial" panose="020B0604020202020204" pitchFamily="34" charset="0"/>
              <a:buChar char="•"/>
            </a:pPr>
            <a:r>
              <a:rPr lang="ar-SY" sz="2400" dirty="0">
                <a:cs typeface="Calibri"/>
              </a:rPr>
              <a:t>يتم إعطاء 40-60 ملغ / يوم من مكملات الحديد للنساء الحوامل لمدة 6 أشهر اعتباراً من الأسبوع السادس عشر من الحمل ولمدة 3 أشهر بعد الولادة.</a:t>
            </a:r>
          </a:p>
          <a:p>
            <a:pPr marL="12700" marR="5080" algn="just" rtl="1">
              <a:spcBef>
                <a:spcPts val="1200"/>
              </a:spcBef>
            </a:pPr>
            <a:r>
              <a:rPr lang="ar-SY" sz="2800" b="1" dirty="0">
                <a:cs typeface="Calibri"/>
              </a:rPr>
              <a:t>دعم مكملات الفيتامين </a:t>
            </a:r>
            <a:r>
              <a:rPr lang="tr-TR" sz="2800" b="1" dirty="0">
                <a:cs typeface="Calibri"/>
              </a:rPr>
              <a:t>D</a:t>
            </a:r>
            <a:endParaRPr lang="ar-SY" sz="2800" dirty="0">
              <a:cs typeface="Calibri"/>
            </a:endParaRPr>
          </a:p>
          <a:p>
            <a:pPr marL="469900" marR="5080" indent="-457200" algn="just" rtl="1">
              <a:spcBef>
                <a:spcPts val="1200"/>
              </a:spcBef>
              <a:buFont typeface="Arial" panose="020B0604020202020204" pitchFamily="34" charset="0"/>
              <a:buChar char="•"/>
            </a:pPr>
            <a:r>
              <a:rPr lang="ar-SY" sz="2400" dirty="0">
                <a:cs typeface="Calibri"/>
              </a:rPr>
              <a:t>يتم إعطاء النساء الحوامل 1200 وحدة دولية يومياً من الفيتامين </a:t>
            </a:r>
            <a:r>
              <a:rPr lang="tr-TR" sz="2400" dirty="0">
                <a:cs typeface="Calibri"/>
              </a:rPr>
              <a:t>D</a:t>
            </a:r>
            <a:r>
              <a:rPr lang="ar-SY" sz="2400" dirty="0">
                <a:cs typeface="Calibri"/>
              </a:rPr>
              <a:t> اعتباراً من الأسبوع الثاني عشر من الحمل حتى نهاية الشهر السادس بعد الولادة.</a:t>
            </a:r>
          </a:p>
        </p:txBody>
      </p:sp>
    </p:spTree>
    <p:extLst>
      <p:ext uri="{BB962C8B-B14F-4D97-AF65-F5344CB8AC3E}">
        <p14:creationId xmlns:p14="http://schemas.microsoft.com/office/powerpoint/2010/main" val="310332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0EBF2423-5AD1-4BAB-BE3B-5A80DF7E5402}"/>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EE31E32F-AD36-4204-B980-0969F76FCA49}"/>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395EDCE8-4FCF-4E5A-BD7F-548EE92C50CC}"/>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النشاط البدني وشروط العمل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178425"/>
            <a:ext cx="7016751" cy="2601353"/>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000" dirty="0">
                <a:cs typeface="Calibri"/>
              </a:rPr>
              <a:t>يُسمح بالنشاط المعتدل الحمل الخالي من المشاكل بشرط الاستراحة لمدة ساعة إلى ساعتين أثناء النهار.</a:t>
            </a:r>
          </a:p>
          <a:p>
            <a:pPr marL="469900" marR="5080" indent="-457200" algn="just" rtl="1">
              <a:spcBef>
                <a:spcPts val="1200"/>
              </a:spcBef>
              <a:buFont typeface="Arial" panose="020B0604020202020204" pitchFamily="34" charset="0"/>
              <a:buChar char="•"/>
            </a:pPr>
            <a:r>
              <a:rPr lang="ar-SY" sz="2000" dirty="0">
                <a:cs typeface="Calibri"/>
              </a:rPr>
              <a:t>يجب تجنب الأنشطة الخطرة مثل ركوب الخيل والإجهاد البدني المفرط.</a:t>
            </a:r>
          </a:p>
          <a:p>
            <a:pPr marL="469900" marR="5080" indent="-457200" algn="just" rtl="1">
              <a:spcBef>
                <a:spcPts val="1200"/>
              </a:spcBef>
              <a:buFont typeface="Arial" panose="020B0604020202020204" pitchFamily="34" charset="0"/>
              <a:buChar char="•"/>
            </a:pPr>
            <a:r>
              <a:rPr lang="ar-SY" sz="2000" dirty="0">
                <a:cs typeface="Calibri"/>
              </a:rPr>
              <a:t>إن أنسب تمرين أثناء الحمل هو المشي.</a:t>
            </a:r>
          </a:p>
          <a:p>
            <a:pPr marL="469900" marR="5080" indent="-457200" algn="just" rtl="1">
              <a:spcBef>
                <a:spcPts val="1200"/>
              </a:spcBef>
              <a:buFont typeface="Arial" panose="020B0604020202020204" pitchFamily="34" charset="0"/>
              <a:buChar char="•"/>
            </a:pPr>
            <a:r>
              <a:rPr lang="ar-SY" sz="2000" dirty="0">
                <a:cs typeface="Calibri"/>
              </a:rPr>
              <a:t>إن المشي لمدة 30 دقيقة بضعة أيام في الأسبوع هو نشاط بدني مثالي.</a:t>
            </a:r>
          </a:p>
          <a:p>
            <a:pPr marL="469900" marR="5080" indent="-457200" algn="just" rtl="1">
              <a:spcBef>
                <a:spcPts val="1200"/>
              </a:spcBef>
              <a:buFont typeface="Arial" panose="020B0604020202020204" pitchFamily="34" charset="0"/>
              <a:buChar char="•"/>
            </a:pPr>
            <a:r>
              <a:rPr lang="ar-SY" sz="2000" dirty="0">
                <a:cs typeface="Calibri"/>
              </a:rPr>
              <a:t>ليست هناك محاذير حول السباحة ولكن يجب عدم السماح بالغوص.</a:t>
            </a:r>
          </a:p>
        </p:txBody>
      </p:sp>
    </p:spTree>
    <p:extLst>
      <p:ext uri="{BB962C8B-B14F-4D97-AF65-F5344CB8AC3E}">
        <p14:creationId xmlns:p14="http://schemas.microsoft.com/office/powerpoint/2010/main" val="1606071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2EE447FD-2D01-4D80-BE5E-8A691953433F}"/>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E86CD8AB-88B2-4CEA-B22F-473C31453EF9}"/>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3DEC07C5-9EE2-44A6-BEA5-22A6E3E54352}"/>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النشاط البدني وشروط العمل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978644"/>
            <a:ext cx="7016751" cy="1000915"/>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يقلل النشاط البدني الموصى به من خطر الإصابة بارتفاع ضغط الدم والسكري الحملي والمشاكل الصحية الأخرى.</a:t>
            </a:r>
          </a:p>
        </p:txBody>
      </p:sp>
    </p:spTree>
    <p:extLst>
      <p:ext uri="{BB962C8B-B14F-4D97-AF65-F5344CB8AC3E}">
        <p14:creationId xmlns:p14="http://schemas.microsoft.com/office/powerpoint/2010/main" val="2075764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76B50CB4-24F0-4143-BC6B-211167947915}"/>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CA666BD1-1A7C-49CA-A865-1775082F5A3C}"/>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B01EDF9C-2012-4A2D-8E12-6B2AF4F3675D}"/>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النشاط البدني وشروط العمل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255369"/>
            <a:ext cx="7016751" cy="2447465"/>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يمكن للمرأة الحامل التي تتمتع ببيئة عمل هادئة مواصلة حياتها العملية بسهولة.</a:t>
            </a:r>
          </a:p>
          <a:p>
            <a:pPr marL="469900" marR="5080" indent="-457200" algn="just" rtl="1">
              <a:spcBef>
                <a:spcPts val="1200"/>
              </a:spcBef>
              <a:buFont typeface="Arial" panose="020B0604020202020204" pitchFamily="34" charset="0"/>
              <a:buChar char="•"/>
            </a:pPr>
            <a:r>
              <a:rPr lang="ar-SY" sz="2800" dirty="0">
                <a:cs typeface="Calibri"/>
              </a:rPr>
              <a:t>ينبغي اتخاذ قرار بشأن استمرار عمل المرأة الحامل في ظروف العمل الأكثر قسوة من خلال أخذ ظروف وخصائص المرأة الحامل بعين الاعتبار.</a:t>
            </a:r>
          </a:p>
        </p:txBody>
      </p:sp>
    </p:spTree>
    <p:extLst>
      <p:ext uri="{BB962C8B-B14F-4D97-AF65-F5344CB8AC3E}">
        <p14:creationId xmlns:p14="http://schemas.microsoft.com/office/powerpoint/2010/main" val="107186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823DE2AB-065C-4113-A2DB-C7B714B2513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2BCA6598-F2A2-4C82-BE42-DD897E5289A7}"/>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CE153696-D992-4A82-AFF6-85347D46CE9E}"/>
              </a:ext>
            </a:extLst>
          </p:cNvPr>
          <p:cNvSpPr/>
          <p:nvPr/>
        </p:nvSpPr>
        <p:spPr>
          <a:xfrm>
            <a:off x="594985" y="2651321"/>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النشاط البدني وشروط العمل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039926"/>
            <a:ext cx="7016751" cy="2878352"/>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ليست هناك محاذير حول السفر في الحمول الطبيعية ولكن يجب أخذ الصعوبات في الوصول إلى الخدمات الصحية في المكان الذي يتم السفر إليه بعين الاعتبار.</a:t>
            </a:r>
          </a:p>
          <a:p>
            <a:pPr marL="469900" marR="5080" indent="-457200" algn="just" rtl="1">
              <a:spcBef>
                <a:spcPts val="1200"/>
              </a:spcBef>
              <a:buFont typeface="Arial" panose="020B0604020202020204" pitchFamily="34" charset="0"/>
              <a:buChar char="•"/>
            </a:pPr>
            <a:r>
              <a:rPr lang="ar-SY" sz="2800" dirty="0">
                <a:cs typeface="Calibri"/>
              </a:rPr>
              <a:t>يجب تجنب السفر لمسافات طويلة لدى الحوامل اللواتي لديهن قصة إجهاض عفوي أو قصة نزف في الحمل الحالي.</a:t>
            </a:r>
          </a:p>
        </p:txBody>
      </p:sp>
    </p:spTree>
    <p:extLst>
      <p:ext uri="{BB962C8B-B14F-4D97-AF65-F5344CB8AC3E}">
        <p14:creationId xmlns:p14="http://schemas.microsoft.com/office/powerpoint/2010/main" val="360332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38769B03-13E6-45F8-8571-ADEE207D25E1}"/>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4268ACF5-EC28-4D3D-A82A-FC9DCF735C2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87EFC2A5-1D3E-4296-B85E-186077F43C4F}"/>
              </a:ext>
            </a:extLst>
          </p:cNvPr>
          <p:cNvSpPr/>
          <p:nvPr/>
        </p:nvSpPr>
        <p:spPr>
          <a:xfrm>
            <a:off x="594985" y="2928418"/>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الحياة الجنسية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039926"/>
            <a:ext cx="7016751" cy="2878352"/>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لا داعي لفرض حظر على الحياة الجنسية خاصة في الثلثين الأول والثاني من الحمل في الحمول التي تسير بشكل طبيعي.</a:t>
            </a:r>
          </a:p>
          <a:p>
            <a:pPr marL="469900" marR="5080" indent="-457200" algn="just" rtl="1">
              <a:spcBef>
                <a:spcPts val="1200"/>
              </a:spcBef>
              <a:buFont typeface="Arial" panose="020B0604020202020204" pitchFamily="34" charset="0"/>
              <a:buChar char="•"/>
            </a:pPr>
            <a:r>
              <a:rPr lang="ar-SY" sz="2800" dirty="0">
                <a:cs typeface="Calibri"/>
              </a:rPr>
              <a:t>يمكن حظر إقامة العلاقة الجنسية لدى النساء الحوامل اللواتي يعانين من النزف أو اللواتي لديهن قصة ولادة مبكرة.</a:t>
            </a:r>
          </a:p>
        </p:txBody>
      </p:sp>
    </p:spTree>
    <p:extLst>
      <p:ext uri="{BB962C8B-B14F-4D97-AF65-F5344CB8AC3E}">
        <p14:creationId xmlns:p14="http://schemas.microsoft.com/office/powerpoint/2010/main" val="14553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A1915F1D-7FB6-4F92-AD46-85C710192F96}"/>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AA2B723D-F15B-4D35-A5DB-BCE87D4B8CAE}"/>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41899DA2-371B-40E9-A702-A83D43B8BC88}"/>
              </a:ext>
            </a:extLst>
          </p:cNvPr>
          <p:cNvSpPr/>
          <p:nvPr/>
        </p:nvSpPr>
        <p:spPr>
          <a:xfrm>
            <a:off x="594985" y="2651324"/>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النظافة والعناية العامة بالجسم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516706"/>
            <a:ext cx="7016751" cy="3924792"/>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400" dirty="0">
                <a:cs typeface="Calibri"/>
              </a:rPr>
              <a:t>يجب اتباع قواعد النظافة العامة أثناء الحمل.</a:t>
            </a:r>
          </a:p>
          <a:p>
            <a:pPr marL="469900" marR="5080" indent="-457200" algn="just" rtl="1">
              <a:spcBef>
                <a:spcPts val="1200"/>
              </a:spcBef>
              <a:buFont typeface="Arial" panose="020B0604020202020204" pitchFamily="34" charset="0"/>
              <a:buChar char="•"/>
            </a:pPr>
            <a:r>
              <a:rPr lang="ar-SY" sz="2400" dirty="0">
                <a:cs typeface="Calibri"/>
              </a:rPr>
              <a:t>يمكن لحمامات البخار والحمامات شديدة الحرارة أن تلحق ضرراً بالمرأة الحامل من خلال تسببها بالإغماء بالإضافة إلى ضررها على الجنين. </a:t>
            </a:r>
          </a:p>
          <a:p>
            <a:pPr marL="469900" marR="5080" indent="-457200" algn="just" rtl="1">
              <a:spcBef>
                <a:spcPts val="1200"/>
              </a:spcBef>
              <a:buFont typeface="Arial" panose="020B0604020202020204" pitchFamily="34" charset="0"/>
              <a:buChar char="•"/>
            </a:pPr>
            <a:r>
              <a:rPr lang="ar-SY" sz="2400" dirty="0">
                <a:cs typeface="Calibri"/>
              </a:rPr>
              <a:t>تؤدي حمامات الفقاعات الكثيفة أو الحمامات التي تحتوي على منتجات معطرة إلى تهيج منطقة المهبل وتزيد من خطر الإصابة بالانتانات الفطرية أو انتانات المجاري البولية.</a:t>
            </a:r>
          </a:p>
          <a:p>
            <a:pPr marL="469900" marR="5080" indent="-457200" algn="just" rtl="1">
              <a:spcBef>
                <a:spcPts val="1200"/>
              </a:spcBef>
              <a:buFont typeface="Arial" panose="020B0604020202020204" pitchFamily="34" charset="0"/>
              <a:buChar char="•"/>
            </a:pPr>
            <a:r>
              <a:rPr lang="ar-SY" sz="2400" dirty="0">
                <a:cs typeface="Calibri"/>
              </a:rPr>
              <a:t>يجب تحذير الأمهات من خطر الانزلاق والسقوط أثناء الاستحمام في الأشهر الثلاثة الأخيرة من الحمل.</a:t>
            </a:r>
          </a:p>
        </p:txBody>
      </p:sp>
    </p:spTree>
    <p:extLst>
      <p:ext uri="{BB962C8B-B14F-4D97-AF65-F5344CB8AC3E}">
        <p14:creationId xmlns:p14="http://schemas.microsoft.com/office/powerpoint/2010/main" val="84028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29760B2-4436-42A5-9A6B-1A1DD523C46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55A24396-2A89-49A6-8153-3DC44DD3F90A}"/>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641BB6D3-4C06-46C1-8990-41B58F1AE685}"/>
              </a:ext>
            </a:extLst>
          </p:cNvPr>
          <p:cNvSpPr/>
          <p:nvPr/>
        </p:nvSpPr>
        <p:spPr>
          <a:xfrm>
            <a:off x="594985" y="2651324"/>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صحة الفم والأسنان</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686257"/>
            <a:ext cx="7016751" cy="1585690"/>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يجب أن تخضع كل امرأة تنوي الحمل لفحص أسنان كامل قبل الحمل.</a:t>
            </a:r>
          </a:p>
          <a:p>
            <a:pPr marL="469900" marR="5080" indent="-457200" algn="just" rtl="1">
              <a:spcBef>
                <a:spcPts val="1200"/>
              </a:spcBef>
              <a:buFont typeface="Arial" panose="020B0604020202020204" pitchFamily="34" charset="0"/>
              <a:buChar char="•"/>
            </a:pPr>
            <a:r>
              <a:rPr lang="ar-SY" sz="2800" dirty="0">
                <a:cs typeface="Calibri"/>
              </a:rPr>
              <a:t>تتطلب الأسنان واللثة عناية خاصة أثناء الحمل.</a:t>
            </a:r>
          </a:p>
        </p:txBody>
      </p:sp>
    </p:spTree>
    <p:extLst>
      <p:ext uri="{BB962C8B-B14F-4D97-AF65-F5344CB8AC3E}">
        <p14:creationId xmlns:p14="http://schemas.microsoft.com/office/powerpoint/2010/main" val="161299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6">
            <a:extLst>
              <a:ext uri="{FF2B5EF4-FFF2-40B4-BE49-F238E27FC236}">
                <a16:creationId xmlns:a16="http://schemas.microsoft.com/office/drawing/2014/main" id="{C39CEFCE-3284-4217-BB61-303ABAA7039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9AD393A5-1246-449F-B38C-A558BE91DB02}"/>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44E681FC-0583-4806-9A5F-59B1D3B14166}"/>
              </a:ext>
            </a:extLst>
          </p:cNvPr>
          <p:cNvSpPr/>
          <p:nvPr/>
        </p:nvSpPr>
        <p:spPr>
          <a:xfrm>
            <a:off x="594985" y="2748308"/>
            <a:ext cx="2702521" cy="1323439"/>
          </a:xfrm>
          <a:prstGeom prst="rect">
            <a:avLst/>
          </a:prstGeom>
        </p:spPr>
        <p:txBody>
          <a:bodyPr wrap="square">
            <a:spAutoFit/>
          </a:bodyPr>
          <a:lstStyle/>
          <a:p>
            <a:pPr algn="ctr" rtl="1"/>
            <a:r>
              <a:rPr lang="ar-SY" sz="4000" b="1" kern="0" dirty="0">
                <a:solidFill>
                  <a:schemeClr val="bg1"/>
                </a:solidFill>
                <a:latin typeface="Calibri"/>
                <a:ea typeface="+mj-ea"/>
                <a:cs typeface="Calibri"/>
              </a:rPr>
              <a:t>العناية</a:t>
            </a:r>
          </a:p>
          <a:p>
            <a:pPr algn="ctr" rtl="1"/>
            <a:r>
              <a:rPr lang="ar-SY" sz="4000" b="1" kern="0" dirty="0">
                <a:solidFill>
                  <a:schemeClr val="bg1"/>
                </a:solidFill>
                <a:latin typeface="Calibri"/>
                <a:ea typeface="+mj-ea"/>
                <a:cs typeface="Calibri"/>
              </a:rPr>
              <a:t>قبل الولادة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5C62A446-820E-4405-AFA0-7FDE9181ED6B}"/>
              </a:ext>
            </a:extLst>
          </p:cNvPr>
          <p:cNvSpPr txBox="1"/>
          <p:nvPr/>
        </p:nvSpPr>
        <p:spPr>
          <a:xfrm>
            <a:off x="4501950" y="2098759"/>
            <a:ext cx="7016751" cy="3032240"/>
          </a:xfrm>
          <a:prstGeom prst="rect">
            <a:avLst/>
          </a:prstGeom>
        </p:spPr>
        <p:txBody>
          <a:bodyPr vert="horz" wrap="square" lIns="0" tIns="137795" rIns="0" bIns="0" rtlCol="0">
            <a:spAutoFit/>
          </a:bodyPr>
          <a:lstStyle/>
          <a:p>
            <a:pPr marL="12700" marR="5080" algn="just" rtl="1">
              <a:spcBef>
                <a:spcPts val="1200"/>
              </a:spcBef>
            </a:pPr>
            <a:r>
              <a:rPr lang="ar-SY" sz="2400" dirty="0">
                <a:cs typeface="Calibri"/>
              </a:rPr>
              <a:t>هي مراقبة الأم والجنين من قبل العاملين الصحيين طوال فترة الحمل من خلال إجراء الفحوصات اللازمة وتقديم الاستشارة على فترات منتظمة.</a:t>
            </a:r>
          </a:p>
          <a:p>
            <a:pPr marL="12700" marR="5080" algn="just" rtl="1">
              <a:spcBef>
                <a:spcPts val="1200"/>
              </a:spcBef>
            </a:pPr>
            <a:r>
              <a:rPr lang="ar-SY" sz="2400" dirty="0">
                <a:cs typeface="Calibri"/>
              </a:rPr>
              <a:t>تهدف العناية قبل الولادة إلى ولادة طفل سليم بعد قضاء الأم فترة حمل صحية والحفاظ على الصحة أثناء الحمل.</a:t>
            </a:r>
          </a:p>
          <a:p>
            <a:pPr marL="12700" marR="5080" algn="just" rtl="1">
              <a:spcBef>
                <a:spcPts val="1200"/>
              </a:spcBef>
            </a:pPr>
            <a:r>
              <a:rPr lang="ar-SY" sz="2400" dirty="0">
                <a:cs typeface="Calibri"/>
              </a:rPr>
              <a:t>تشمل الكشف عن الأمراض التي كانت موجودة لدى الأم قبل الحمل والتشخيص المبكر وعلاج الأمراض التي قد تسبب الاختلاطات أثناء الحمل والإحالة في حال لزم الأمر ذلك.</a:t>
            </a:r>
            <a:endParaRPr lang="ar-SA" sz="2400" dirty="0">
              <a:cs typeface="Calibri"/>
            </a:endParaRPr>
          </a:p>
        </p:txBody>
      </p:sp>
    </p:spTree>
    <p:extLst>
      <p:ext uri="{BB962C8B-B14F-4D97-AF65-F5344CB8AC3E}">
        <p14:creationId xmlns:p14="http://schemas.microsoft.com/office/powerpoint/2010/main" val="194067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1EF39E8F-F16A-483D-B315-76421C71BF0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8AD3B24E-B6EC-455F-939F-56DCDAB393F3}"/>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E6AF5D05-7F3C-42F8-90D5-635973F325E6}"/>
              </a:ext>
            </a:extLst>
          </p:cNvPr>
          <p:cNvSpPr/>
          <p:nvPr/>
        </p:nvSpPr>
        <p:spPr>
          <a:xfrm>
            <a:off x="594985" y="2651324"/>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صحة الفم والأسنان</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962982"/>
            <a:ext cx="7016751" cy="3032240"/>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قد يشاهد تضخم ونزف اللثة أثناء الحمل.</a:t>
            </a:r>
          </a:p>
          <a:p>
            <a:pPr marL="469900" marR="5080" indent="-457200" algn="just" rtl="1">
              <a:spcBef>
                <a:spcPts val="1200"/>
              </a:spcBef>
              <a:buFont typeface="Arial" panose="020B0604020202020204" pitchFamily="34" charset="0"/>
              <a:buChar char="•"/>
            </a:pPr>
            <a:r>
              <a:rPr lang="ar-SY" sz="2800" dirty="0">
                <a:cs typeface="Calibri"/>
              </a:rPr>
              <a:t>يجب إجراء تدخلات الأسنان واللثة في الثلث الثاني من الحمل.</a:t>
            </a:r>
          </a:p>
          <a:p>
            <a:pPr marL="469900" marR="5080" indent="-457200" algn="just" rtl="1">
              <a:spcBef>
                <a:spcPts val="1200"/>
              </a:spcBef>
              <a:buFont typeface="Arial" panose="020B0604020202020204" pitchFamily="34" charset="0"/>
              <a:buChar char="•"/>
            </a:pPr>
            <a:r>
              <a:rPr lang="ar-SY" sz="2800" dirty="0">
                <a:cs typeface="Calibri"/>
              </a:rPr>
              <a:t>يجب تنظيف الأسنان مرتين يومياً على الأقل بفرشاة أسنان ناعمة الرأس وتنظيف الوجه الجانبي بخيط تنظيف الأسنان.</a:t>
            </a:r>
          </a:p>
        </p:txBody>
      </p:sp>
    </p:spTree>
    <p:extLst>
      <p:ext uri="{BB962C8B-B14F-4D97-AF65-F5344CB8AC3E}">
        <p14:creationId xmlns:p14="http://schemas.microsoft.com/office/powerpoint/2010/main" val="239569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25BFDE02-FF1D-4C85-9C98-CDADF0F2C9B5}"/>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7B9AEE94-543F-4B51-9BA8-3F1A1E7B3772}"/>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11CED5A0-A09C-4AA1-9632-56611D04F8C8}"/>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التدخين</a:t>
            </a:r>
          </a:p>
          <a:p>
            <a:pPr algn="ctr" rtl="1"/>
            <a:r>
              <a:rPr lang="ar-SY" sz="3600" b="1" kern="0" dirty="0">
                <a:solidFill>
                  <a:schemeClr val="bg1"/>
                </a:solidFill>
                <a:latin typeface="Calibri"/>
                <a:ea typeface="+mj-ea"/>
                <a:cs typeface="Calibri"/>
              </a:rPr>
              <a:t>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978644"/>
            <a:ext cx="7016751" cy="1000915"/>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يجب على الأمهات المسؤولات عن أطفالهن أثناء الحمل ألا يدخنّ بالتأكيد!</a:t>
            </a:r>
          </a:p>
        </p:txBody>
      </p:sp>
    </p:spTree>
    <p:extLst>
      <p:ext uri="{BB962C8B-B14F-4D97-AF65-F5344CB8AC3E}">
        <p14:creationId xmlns:p14="http://schemas.microsoft.com/office/powerpoint/2010/main" val="2784249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6EF6C71-477E-4314-96EC-732EF8E394BA}"/>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B91D3F31-E20B-4CA7-896C-2475B0E64DE6}"/>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90A8C31C-4F15-43D6-92B2-B22A1BC5D0C5}"/>
              </a:ext>
            </a:extLst>
          </p:cNvPr>
          <p:cNvSpPr/>
          <p:nvPr/>
        </p:nvSpPr>
        <p:spPr>
          <a:xfrm>
            <a:off x="594985" y="2221831"/>
            <a:ext cx="2783001" cy="2308324"/>
          </a:xfrm>
          <a:prstGeom prst="rect">
            <a:avLst/>
          </a:prstGeom>
        </p:spPr>
        <p:txBody>
          <a:bodyPr wrap="square">
            <a:spAutoFit/>
          </a:bodyPr>
          <a:lstStyle/>
          <a:p>
            <a:pPr algn="ctr" rtl="1"/>
            <a:r>
              <a:rPr lang="ar-SY" sz="3600" b="1" kern="0" dirty="0">
                <a:solidFill>
                  <a:schemeClr val="bg1"/>
                </a:solidFill>
                <a:latin typeface="Calibri"/>
                <a:ea typeface="+mj-ea"/>
                <a:cs typeface="Calibri"/>
              </a:rPr>
              <a:t>الإدمان على الكحول والمخدرات خلال الحمل</a:t>
            </a:r>
          </a:p>
        </p:txBody>
      </p:sp>
      <p:sp>
        <p:nvSpPr>
          <p:cNvPr id="7" name="object 4">
            <a:extLst>
              <a:ext uri="{FF2B5EF4-FFF2-40B4-BE49-F238E27FC236}">
                <a16:creationId xmlns:a16="http://schemas.microsoft.com/office/drawing/2014/main" id="{C66FE390-7E26-41A0-9F5B-6B9637986677}"/>
              </a:ext>
            </a:extLst>
          </p:cNvPr>
          <p:cNvSpPr txBox="1"/>
          <p:nvPr/>
        </p:nvSpPr>
        <p:spPr>
          <a:xfrm>
            <a:off x="4501950" y="2763201"/>
            <a:ext cx="7016751" cy="1431802"/>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يجب تجنب تعاطي الكحول منذ اللحظة التي يتم التخطيط فيها للحمل وطوال فترة الحمل بأكملها من أجل ولادة طفل يتمتع بصحة جيدة.</a:t>
            </a:r>
          </a:p>
        </p:txBody>
      </p:sp>
    </p:spTree>
    <p:extLst>
      <p:ext uri="{BB962C8B-B14F-4D97-AF65-F5344CB8AC3E}">
        <p14:creationId xmlns:p14="http://schemas.microsoft.com/office/powerpoint/2010/main" val="4133118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025E98B9-5E12-4163-8675-D68C329211B5}"/>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6F85BB34-AFC3-4B9D-8E70-F89FFCDA0418}"/>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63A734D3-BACB-48A4-98AB-F833BAD00B6F}"/>
              </a:ext>
            </a:extLst>
          </p:cNvPr>
          <p:cNvSpPr/>
          <p:nvPr/>
        </p:nvSpPr>
        <p:spPr>
          <a:xfrm>
            <a:off x="594985" y="2221831"/>
            <a:ext cx="2783001" cy="2308324"/>
          </a:xfrm>
          <a:prstGeom prst="rect">
            <a:avLst/>
          </a:prstGeom>
        </p:spPr>
        <p:txBody>
          <a:bodyPr wrap="square">
            <a:spAutoFit/>
          </a:bodyPr>
          <a:lstStyle/>
          <a:p>
            <a:pPr algn="ctr" rtl="1"/>
            <a:r>
              <a:rPr lang="ar-SY" sz="3600" b="1" kern="0" dirty="0">
                <a:solidFill>
                  <a:schemeClr val="bg1"/>
                </a:solidFill>
                <a:latin typeface="Calibri"/>
                <a:ea typeface="+mj-ea"/>
                <a:cs typeface="Calibri"/>
              </a:rPr>
              <a:t>الإدمان على الكحول والمخدرات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609039"/>
            <a:ext cx="7016751" cy="3740126"/>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يمكن مشاهدة والمشاكل وحالات الشذوذ الخطيرة عند تعاطي الهيروئين والكوكائين والميثادون أثناء الحمل.</a:t>
            </a:r>
          </a:p>
          <a:p>
            <a:pPr marL="469900" marR="5080" indent="-457200" algn="just" rtl="1">
              <a:spcBef>
                <a:spcPts val="1200"/>
              </a:spcBef>
              <a:buFont typeface="Arial" panose="020B0604020202020204" pitchFamily="34" charset="0"/>
              <a:buChar char="•"/>
            </a:pPr>
            <a:r>
              <a:rPr lang="ar-SY" sz="2800" dirty="0">
                <a:cs typeface="Calibri"/>
              </a:rPr>
              <a:t>يجب توجيه النساء الحوامل المدمنات على المخدرات إلى المراكز المناسبة للعلاج.</a:t>
            </a:r>
          </a:p>
          <a:p>
            <a:pPr marL="12700" marR="5080" algn="just" rtl="1">
              <a:spcBef>
                <a:spcPts val="1200"/>
              </a:spcBef>
            </a:pPr>
            <a:endParaRPr lang="ar-SY" sz="2800" dirty="0">
              <a:cs typeface="Calibri"/>
            </a:endParaRPr>
          </a:p>
          <a:p>
            <a:pPr marL="12700" marR="5080" algn="ctr" rtl="1">
              <a:spcBef>
                <a:spcPts val="1200"/>
              </a:spcBef>
            </a:pPr>
            <a:r>
              <a:rPr lang="ar-SY" sz="3200" b="1" dirty="0">
                <a:cs typeface="Calibri"/>
              </a:rPr>
              <a:t>إن ولادة طفلكم بشكل صحي</a:t>
            </a:r>
            <a:br>
              <a:rPr lang="ar-SY" sz="3200" b="1" dirty="0">
                <a:cs typeface="Calibri"/>
              </a:rPr>
            </a:br>
            <a:r>
              <a:rPr lang="ar-SY" sz="3200" b="1" dirty="0">
                <a:cs typeface="Calibri"/>
              </a:rPr>
              <a:t>وبدايته لحياة صحية بين يديكم.</a:t>
            </a:r>
          </a:p>
        </p:txBody>
      </p:sp>
    </p:spTree>
    <p:extLst>
      <p:ext uri="{BB962C8B-B14F-4D97-AF65-F5344CB8AC3E}">
        <p14:creationId xmlns:p14="http://schemas.microsoft.com/office/powerpoint/2010/main" val="3514602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C7AD2A5A-1B78-443E-B662-A79EE6083DA3}"/>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AEC30D9D-955C-4777-B93F-564A654480F0}"/>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81FD6533-9B73-4FCD-A2A4-F14A3C1B9E6E}"/>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استخدام الأدوية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116869"/>
            <a:ext cx="7016751" cy="2724464"/>
          </a:xfrm>
          <a:prstGeom prst="rect">
            <a:avLst/>
          </a:prstGeom>
        </p:spPr>
        <p:txBody>
          <a:bodyPr vert="horz" wrap="square" lIns="0" tIns="137795" rIns="0" bIns="0" rtlCol="0" anchor="ctr">
            <a:spAutoFit/>
          </a:bodyPr>
          <a:lstStyle/>
          <a:p>
            <a:pPr marL="12700" marR="5080" algn="just" rtl="1">
              <a:spcBef>
                <a:spcPts val="1200"/>
              </a:spcBef>
            </a:pPr>
            <a:r>
              <a:rPr lang="ar-SY" sz="2800" dirty="0">
                <a:cs typeface="Calibri"/>
              </a:rPr>
              <a:t>يمكن استخدام الأدوية التي يصفها الطبيب أثناء الحمل عند الضرورة.</a:t>
            </a:r>
          </a:p>
          <a:p>
            <a:pPr marL="12700" marR="5080" algn="just" rtl="1">
              <a:spcBef>
                <a:spcPts val="1200"/>
              </a:spcBef>
            </a:pPr>
            <a:endParaRPr lang="ar-SY" sz="2800" dirty="0">
              <a:cs typeface="Calibri"/>
            </a:endParaRPr>
          </a:p>
          <a:p>
            <a:pPr marL="12700" marR="5080" algn="ctr" rtl="1">
              <a:spcBef>
                <a:spcPts val="1200"/>
              </a:spcBef>
            </a:pPr>
            <a:r>
              <a:rPr lang="ar-SY" sz="3200" b="1" dirty="0">
                <a:cs typeface="Calibri"/>
              </a:rPr>
              <a:t>يجب عدم استخدام الأدوية أثناء الحمل</a:t>
            </a:r>
            <a:br>
              <a:rPr lang="ar-SY" sz="3200" b="1" dirty="0">
                <a:cs typeface="Calibri"/>
              </a:rPr>
            </a:br>
            <a:r>
              <a:rPr lang="ar-SY" sz="3200" b="1" dirty="0">
                <a:cs typeface="Calibri"/>
              </a:rPr>
              <a:t>خارج توصيات الطبيب!</a:t>
            </a:r>
            <a:endParaRPr lang="ar-SY" sz="3600" b="1" dirty="0">
              <a:cs typeface="Calibri"/>
            </a:endParaRPr>
          </a:p>
        </p:txBody>
      </p:sp>
    </p:spTree>
    <p:extLst>
      <p:ext uri="{BB962C8B-B14F-4D97-AF65-F5344CB8AC3E}">
        <p14:creationId xmlns:p14="http://schemas.microsoft.com/office/powerpoint/2010/main" val="199782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61F96415-28BC-4D1B-AFFD-CC4BE7EC6166}"/>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9F944957-59B1-44CC-BAF0-9C30ECBFE14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3929DEDE-9DF4-4E82-92DF-4D6FF283FC38}"/>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التلقيح</a:t>
            </a:r>
          </a:p>
          <a:p>
            <a:pPr algn="ctr" rtl="1"/>
            <a:r>
              <a:rPr lang="ar-SY" sz="3600" b="1" kern="0" dirty="0">
                <a:solidFill>
                  <a:schemeClr val="bg1"/>
                </a:solidFill>
                <a:latin typeface="Calibri"/>
                <a:ea typeface="+mj-ea"/>
                <a:cs typeface="Calibri"/>
              </a:rPr>
              <a:t>ضد الكزاز</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393869"/>
            <a:ext cx="7016751" cy="2170466"/>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يجب تطبيق خدمات التلقيح لدى النساء الحوامل وجميع النساء في فترة الخصوبة بشكل مناسب للوقاية من الكزاز.</a:t>
            </a:r>
          </a:p>
          <a:p>
            <a:pPr marL="469900" marR="5080" indent="-457200" algn="just" rtl="1">
              <a:spcBef>
                <a:spcPts val="1200"/>
              </a:spcBef>
              <a:buFont typeface="Arial" panose="020B0604020202020204" pitchFamily="34" charset="0"/>
              <a:buChar char="•"/>
            </a:pPr>
            <a:r>
              <a:rPr lang="ar-SY" sz="2800" dirty="0">
                <a:cs typeface="Calibri"/>
              </a:rPr>
              <a:t>يجب أيضاً حماية الجنين عن طريق تلقيح الأم.</a:t>
            </a:r>
          </a:p>
          <a:p>
            <a:pPr marL="469900" marR="5080" indent="-457200" algn="just" rtl="1">
              <a:spcBef>
                <a:spcPts val="1200"/>
              </a:spcBef>
              <a:buFont typeface="Arial" panose="020B0604020202020204" pitchFamily="34" charset="0"/>
              <a:buChar char="•"/>
            </a:pPr>
            <a:r>
              <a:rPr lang="ar-SY" sz="2800" dirty="0">
                <a:cs typeface="Calibri"/>
              </a:rPr>
              <a:t>يجب ضمان أن تتم الولادة في ظروف نظيفة وصحية.</a:t>
            </a:r>
            <a:endParaRPr lang="ar-SY" sz="3200" b="1" dirty="0">
              <a:cs typeface="Calibri"/>
            </a:endParaRPr>
          </a:p>
        </p:txBody>
      </p:sp>
    </p:spTree>
    <p:extLst>
      <p:ext uri="{BB962C8B-B14F-4D97-AF65-F5344CB8AC3E}">
        <p14:creationId xmlns:p14="http://schemas.microsoft.com/office/powerpoint/2010/main" val="1832231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6" name="Google Shape;478;p62"/>
          <p:cNvGraphicFramePr/>
          <p:nvPr>
            <p:extLst>
              <p:ext uri="{D42A27DB-BD31-4B8C-83A1-F6EECF244321}">
                <p14:modId xmlns:p14="http://schemas.microsoft.com/office/powerpoint/2010/main" val="4264037022"/>
              </p:ext>
            </p:extLst>
          </p:nvPr>
        </p:nvGraphicFramePr>
        <p:xfrm>
          <a:off x="3886309" y="1579419"/>
          <a:ext cx="8190895" cy="4137120"/>
        </p:xfrm>
        <a:graphic>
          <a:graphicData uri="http://schemas.openxmlformats.org/drawingml/2006/table">
            <a:tbl>
              <a:tblPr firstRow="1" bandRow="1">
                <a:noFill/>
              </a:tblPr>
              <a:tblGrid>
                <a:gridCol w="2013046">
                  <a:extLst>
                    <a:ext uri="{9D8B030D-6E8A-4147-A177-3AD203B41FA5}">
                      <a16:colId xmlns:a16="http://schemas.microsoft.com/office/drawing/2014/main" val="20000"/>
                    </a:ext>
                  </a:extLst>
                </a:gridCol>
                <a:gridCol w="4293802">
                  <a:extLst>
                    <a:ext uri="{9D8B030D-6E8A-4147-A177-3AD203B41FA5}">
                      <a16:colId xmlns:a16="http://schemas.microsoft.com/office/drawing/2014/main" val="20001"/>
                    </a:ext>
                  </a:extLst>
                </a:gridCol>
                <a:gridCol w="1884047">
                  <a:extLst>
                    <a:ext uri="{9D8B030D-6E8A-4147-A177-3AD203B41FA5}">
                      <a16:colId xmlns:a16="http://schemas.microsoft.com/office/drawing/2014/main" val="20002"/>
                    </a:ext>
                  </a:extLst>
                </a:gridCol>
              </a:tblGrid>
              <a:tr h="800166">
                <a:tc>
                  <a:txBody>
                    <a:bodyPr/>
                    <a:lstStyle/>
                    <a:p>
                      <a:pPr marL="0" marR="0" lvl="0" indent="0" algn="ctr" rtl="1">
                        <a:lnSpc>
                          <a:spcPct val="115000"/>
                        </a:lnSpc>
                        <a:spcBef>
                          <a:spcPts val="0"/>
                        </a:spcBef>
                        <a:spcAft>
                          <a:spcPts val="0"/>
                        </a:spcAft>
                        <a:buNone/>
                      </a:pPr>
                      <a:r>
                        <a:rPr kumimoji="0" lang="ar-SY" sz="2400" b="1" i="0" u="none" strike="noStrike" kern="0" cap="none" spc="0" normalizeH="0" baseline="0" noProof="0" dirty="0">
                          <a:ln>
                            <a:noFill/>
                          </a:ln>
                          <a:solidFill>
                            <a:schemeClr val="tx1"/>
                          </a:solidFill>
                          <a:effectLst/>
                          <a:uLnTx/>
                          <a:uFillTx/>
                          <a:latin typeface="Calibri" panose="020F0502020204030204"/>
                          <a:ea typeface="+mn-ea"/>
                          <a:cs typeface="Calibri"/>
                          <a:sym typeface="Arial"/>
                        </a:rPr>
                        <a:t>مدة الوقاية</a:t>
                      </a:r>
                      <a:endParaRPr sz="1600" b="1"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ctr" rtl="1">
                        <a:lnSpc>
                          <a:spcPct val="115000"/>
                        </a:lnSpc>
                        <a:spcBef>
                          <a:spcPts val="0"/>
                        </a:spcBef>
                        <a:spcAft>
                          <a:spcPts val="0"/>
                        </a:spcAft>
                        <a:buNone/>
                      </a:pPr>
                      <a:r>
                        <a:rPr kumimoji="0" lang="ar-SY" sz="2400" b="1" i="0" u="none" strike="noStrike" kern="0" cap="none" spc="0" normalizeH="0" baseline="0" noProof="0" dirty="0">
                          <a:ln>
                            <a:noFill/>
                          </a:ln>
                          <a:solidFill>
                            <a:schemeClr val="tx1"/>
                          </a:solidFill>
                          <a:effectLst/>
                          <a:uLnTx/>
                          <a:uFillTx/>
                          <a:latin typeface="Calibri" panose="020F0502020204030204"/>
                          <a:ea typeface="+mn-ea"/>
                          <a:cs typeface="Calibri"/>
                          <a:sym typeface="Arial"/>
                        </a:rPr>
                        <a:t>توقيت التطبيق</a:t>
                      </a:r>
                      <a:endParaRPr sz="1600" b="1"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ctr" rtl="1">
                        <a:lnSpc>
                          <a:spcPct val="115000"/>
                        </a:lnSpc>
                        <a:spcBef>
                          <a:spcPts val="0"/>
                        </a:spcBef>
                        <a:spcAft>
                          <a:spcPts val="0"/>
                        </a:spcAft>
                        <a:buNone/>
                      </a:pPr>
                      <a:r>
                        <a:rPr kumimoji="0" lang="ar-SY" sz="2400" b="1" i="0" u="none" strike="noStrike" kern="0" cap="none" spc="0" normalizeH="0" baseline="0" noProof="0" dirty="0">
                          <a:ln>
                            <a:noFill/>
                          </a:ln>
                          <a:solidFill>
                            <a:schemeClr val="tx1"/>
                          </a:solidFill>
                          <a:effectLst/>
                          <a:uLnTx/>
                          <a:uFillTx/>
                          <a:latin typeface="Calibri" panose="020F0502020204030204"/>
                          <a:ea typeface="+mn-ea"/>
                          <a:cs typeface="Calibri"/>
                        </a:rPr>
                        <a:t>رقم الجرعة</a:t>
                      </a:r>
                    </a:p>
                  </a:txBody>
                  <a:tcPr marL="68575" marR="68575" marT="0" marB="0" anchor="ctr">
                    <a:solidFill>
                      <a:srgbClr val="DAEEF3"/>
                    </a:solidFill>
                  </a:tcPr>
                </a:tc>
                <a:extLst>
                  <a:ext uri="{0D108BD9-81ED-4DB2-BD59-A6C34878D82A}">
                    <a16:rowId xmlns:a16="http://schemas.microsoft.com/office/drawing/2014/main" val="10000"/>
                  </a:ext>
                </a:extLst>
              </a:tr>
              <a:tr h="573680">
                <a:tc>
                  <a:txBody>
                    <a:bodyPr/>
                    <a:lstStyle/>
                    <a:p>
                      <a:pPr marL="0" marR="0" lvl="0" indent="0" algn="ct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لا توجد</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الشهر الرابع من الحمل – المراجعة الأولى</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ctr" rtl="0">
                        <a:lnSpc>
                          <a:spcPct val="115000"/>
                        </a:lnSpc>
                        <a:spcBef>
                          <a:spcPts val="0"/>
                        </a:spcBef>
                        <a:spcAft>
                          <a:spcPts val="0"/>
                        </a:spcAft>
                        <a:buNone/>
                      </a:pPr>
                      <a:r>
                        <a:rPr lang="fr-FR" sz="2400" b="0" u="none" strike="noStrike" cap="none" dirty="0"/>
                        <a:t>Td </a:t>
                      </a:r>
                      <a:r>
                        <a:rPr lang="ar-SY" sz="2400" b="0" u="none" strike="noStrike" cap="none" dirty="0"/>
                        <a:t>1</a:t>
                      </a:r>
                      <a:endParaRPr lang="fr-FR" sz="2400" b="0" u="none" strike="noStrike" cap="none" dirty="0">
                        <a:solidFill>
                          <a:srgbClr val="000000"/>
                        </a:solidFill>
                        <a:latin typeface="Arial"/>
                        <a:ea typeface="Arial"/>
                        <a:cs typeface="Arial"/>
                        <a:sym typeface="Arial"/>
                      </a:endParaRPr>
                    </a:p>
                  </a:txBody>
                  <a:tcPr marL="68575" marR="68575" marT="0" marB="0" anchor="ctr">
                    <a:solidFill>
                      <a:srgbClr val="DAEEF3"/>
                    </a:solidFill>
                  </a:tcPr>
                </a:tc>
                <a:extLst>
                  <a:ext uri="{0D108BD9-81ED-4DB2-BD59-A6C34878D82A}">
                    <a16:rowId xmlns:a16="http://schemas.microsoft.com/office/drawing/2014/main" val="10001"/>
                  </a:ext>
                </a:extLst>
              </a:tr>
              <a:tr h="573680">
                <a:tc>
                  <a:txBody>
                    <a:bodyPr/>
                    <a:lstStyle/>
                    <a:p>
                      <a:pPr marL="0" marR="0" lvl="0" indent="0" algn="ct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1 – 3 سنوات</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ar-SY" sz="2400" b="0" i="0" u="none" strike="noStrike" kern="0" cap="none" spc="0" normalizeH="0" baseline="0" noProof="0" dirty="0">
                          <a:ln>
                            <a:noFill/>
                          </a:ln>
                          <a:solidFill>
                            <a:prstClr val="black"/>
                          </a:solidFill>
                          <a:effectLst/>
                          <a:uLnTx/>
                          <a:uFillTx/>
                          <a:latin typeface="+mn-lt"/>
                          <a:ea typeface="+mn-ea"/>
                          <a:cs typeface="Calibri"/>
                        </a:rPr>
                        <a:t>بعد الـ </a:t>
                      </a:r>
                      <a:r>
                        <a:rPr kumimoji="0" lang="tr-TR" sz="2400" b="0" i="0" u="none" strike="noStrike" kern="0" cap="none" spc="0" normalizeH="0" baseline="0" noProof="0" dirty="0" err="1">
                          <a:ln>
                            <a:noFill/>
                          </a:ln>
                          <a:solidFill>
                            <a:prstClr val="black"/>
                          </a:solidFill>
                          <a:effectLst/>
                          <a:uLnTx/>
                          <a:uFillTx/>
                          <a:latin typeface="+mn-lt"/>
                          <a:ea typeface="+mn-ea"/>
                          <a:cs typeface="Calibri"/>
                        </a:rPr>
                        <a:t>Td</a:t>
                      </a:r>
                      <a:r>
                        <a:rPr kumimoji="0" lang="tr-TR" sz="2400" b="0" i="0" u="none" strike="noStrike" kern="0" cap="none" spc="0" normalizeH="0" baseline="0" noProof="0" dirty="0">
                          <a:ln>
                            <a:noFill/>
                          </a:ln>
                          <a:solidFill>
                            <a:prstClr val="black"/>
                          </a:solidFill>
                          <a:effectLst/>
                          <a:uLnTx/>
                          <a:uFillTx/>
                          <a:latin typeface="+mn-lt"/>
                          <a:ea typeface="+mn-ea"/>
                          <a:cs typeface="Calibri"/>
                        </a:rPr>
                        <a:t> 1</a:t>
                      </a:r>
                      <a:r>
                        <a:rPr kumimoji="0" lang="ar-SY" sz="2400" b="0" i="0" u="none" strike="noStrike" kern="0" cap="none" spc="0" normalizeH="0" baseline="0" noProof="0" dirty="0">
                          <a:ln>
                            <a:noFill/>
                          </a:ln>
                          <a:solidFill>
                            <a:prstClr val="black"/>
                          </a:solidFill>
                          <a:effectLst/>
                          <a:uLnTx/>
                          <a:uFillTx/>
                          <a:latin typeface="+mn-lt"/>
                          <a:ea typeface="+mn-ea"/>
                          <a:cs typeface="Calibri"/>
                        </a:rPr>
                        <a:t> بـ </a:t>
                      </a:r>
                      <a:r>
                        <a:rPr kumimoji="0" lang="tr-TR" sz="2400" b="0" i="0" u="none" strike="noStrike" kern="0" cap="none" spc="0" normalizeH="0" baseline="0" noProof="0" dirty="0">
                          <a:ln>
                            <a:noFill/>
                          </a:ln>
                          <a:solidFill>
                            <a:prstClr val="black"/>
                          </a:solidFill>
                          <a:effectLst/>
                          <a:uLnTx/>
                          <a:uFillTx/>
                          <a:latin typeface="+mn-lt"/>
                          <a:ea typeface="+mn-ea"/>
                          <a:cs typeface="Calibri"/>
                        </a:rPr>
                        <a:t>4</a:t>
                      </a:r>
                      <a:r>
                        <a:rPr kumimoji="0" lang="ar-SY" sz="2400" b="0" i="0" u="none" strike="noStrike" kern="0" cap="none" spc="0" normalizeH="0" baseline="0" noProof="0" dirty="0">
                          <a:ln>
                            <a:noFill/>
                          </a:ln>
                          <a:solidFill>
                            <a:prstClr val="black"/>
                          </a:solidFill>
                          <a:effectLst/>
                          <a:uLnTx/>
                          <a:uFillTx/>
                          <a:latin typeface="+mn-lt"/>
                          <a:ea typeface="+mn-ea"/>
                          <a:cs typeface="Calibri"/>
                        </a:rPr>
                        <a:t> أسابيع على الأقل</a:t>
                      </a:r>
                      <a:endParaRPr kumimoji="0" lang="tr-TR" sz="2400" b="0" i="0" u="none" strike="noStrike" kern="0" cap="none" spc="0" normalizeH="0" baseline="0" noProof="0" dirty="0">
                        <a:ln>
                          <a:noFill/>
                        </a:ln>
                        <a:solidFill>
                          <a:prstClr val="black"/>
                        </a:solidFill>
                        <a:effectLst/>
                        <a:uLnTx/>
                        <a:uFillTx/>
                        <a:latin typeface="+mn-lt"/>
                        <a:ea typeface="+mn-ea"/>
                        <a:cs typeface="Calibri"/>
                      </a:endParaRPr>
                    </a:p>
                  </a:txBody>
                  <a:tcPr marL="68575" marR="68575" marT="0" marB="0" anchor="ctr">
                    <a:solidFill>
                      <a:srgbClr val="DAEEF3"/>
                    </a:solidFill>
                  </a:tcPr>
                </a:tc>
                <a:tc>
                  <a:txBody>
                    <a:bodyPr/>
                    <a:lstStyle/>
                    <a:p>
                      <a:pPr marL="0" marR="0" lvl="0" indent="0" algn="ctr" rtl="0">
                        <a:lnSpc>
                          <a:spcPct val="115000"/>
                        </a:lnSpc>
                        <a:spcBef>
                          <a:spcPts val="0"/>
                        </a:spcBef>
                        <a:spcAft>
                          <a:spcPts val="0"/>
                        </a:spcAft>
                        <a:buNone/>
                      </a:pPr>
                      <a:r>
                        <a:rPr lang="fr-FR" sz="2400" b="0" u="none" strike="noStrike" cap="none" dirty="0"/>
                        <a:t>Td 2</a:t>
                      </a:r>
                      <a:endParaRPr lang="fr-FR" sz="2400" b="0" u="none" strike="noStrike" cap="none" dirty="0">
                        <a:solidFill>
                          <a:srgbClr val="000000"/>
                        </a:solidFill>
                        <a:latin typeface="Arial"/>
                        <a:ea typeface="Arial"/>
                        <a:cs typeface="Arial"/>
                        <a:sym typeface="Arial"/>
                      </a:endParaRPr>
                    </a:p>
                  </a:txBody>
                  <a:tcPr marL="68575" marR="68575" marT="0" marB="0" anchor="ctr">
                    <a:solidFill>
                      <a:srgbClr val="DAEEF3"/>
                    </a:solidFill>
                  </a:tcPr>
                </a:tc>
                <a:extLst>
                  <a:ext uri="{0D108BD9-81ED-4DB2-BD59-A6C34878D82A}">
                    <a16:rowId xmlns:a16="http://schemas.microsoft.com/office/drawing/2014/main" val="10002"/>
                  </a:ext>
                </a:extLst>
              </a:tr>
              <a:tr h="502997">
                <a:tc>
                  <a:txBody>
                    <a:bodyPr/>
                    <a:lstStyle/>
                    <a:p>
                      <a:pPr marL="0" marR="0" lvl="0" indent="0" algn="ct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5 سنوات</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بعد الـ </a:t>
                      </a:r>
                      <a:r>
                        <a:rPr kumimoji="0" lang="tr-TR" sz="2400" b="0" i="0" u="none" strike="noStrike" kern="0" cap="none" spc="0" normalizeH="0" baseline="0" noProof="0" dirty="0" err="1">
                          <a:ln>
                            <a:noFill/>
                          </a:ln>
                          <a:solidFill>
                            <a:schemeClr val="tx1"/>
                          </a:solidFill>
                          <a:effectLst/>
                          <a:uLnTx/>
                          <a:uFillTx/>
                          <a:latin typeface="+mn-lt"/>
                          <a:ea typeface="+mn-ea"/>
                          <a:cs typeface="Calibri"/>
                        </a:rPr>
                        <a:t>Td</a:t>
                      </a:r>
                      <a:r>
                        <a:rPr kumimoji="0" lang="tr-TR" sz="2400" b="0" i="0" u="none" strike="noStrike" kern="0" cap="none" spc="0" normalizeH="0" baseline="0" noProof="0" dirty="0">
                          <a:ln>
                            <a:noFill/>
                          </a:ln>
                          <a:solidFill>
                            <a:schemeClr val="tx1"/>
                          </a:solidFill>
                          <a:effectLst/>
                          <a:uLnTx/>
                          <a:uFillTx/>
                          <a:latin typeface="+mn-lt"/>
                          <a:ea typeface="+mn-ea"/>
                          <a:cs typeface="Calibri"/>
                        </a:rPr>
                        <a:t> 2</a:t>
                      </a:r>
                      <a:r>
                        <a:rPr kumimoji="0" lang="ar-SY" sz="2400" b="0" i="0" u="none" strike="noStrike" kern="0" cap="none" spc="0" normalizeH="0" baseline="0" noProof="0" dirty="0">
                          <a:ln>
                            <a:noFill/>
                          </a:ln>
                          <a:solidFill>
                            <a:schemeClr val="tx1"/>
                          </a:solidFill>
                          <a:effectLst/>
                          <a:uLnTx/>
                          <a:uFillTx/>
                          <a:latin typeface="+mn-lt"/>
                          <a:ea typeface="+mn-ea"/>
                          <a:cs typeface="Calibri"/>
                        </a:rPr>
                        <a:t> بـ 6 أشهر على الأقل</a:t>
                      </a:r>
                      <a:endParaRPr kumimoji="0" lang="tr-TR" sz="2400" b="0" i="0" u="none" strike="noStrike" kern="0" cap="none" spc="0" normalizeH="0" baseline="0" noProof="0" dirty="0">
                        <a:ln>
                          <a:noFill/>
                        </a:ln>
                        <a:solidFill>
                          <a:schemeClr val="tx1"/>
                        </a:solidFill>
                        <a:effectLst/>
                        <a:uLnTx/>
                        <a:uFillTx/>
                        <a:latin typeface="+mn-lt"/>
                        <a:ea typeface="+mn-ea"/>
                        <a:cs typeface="Calibri"/>
                      </a:endParaRPr>
                    </a:p>
                  </a:txBody>
                  <a:tcPr marL="68575" marR="68575" marT="0" marB="0" anchor="ctr">
                    <a:solidFill>
                      <a:srgbClr val="DAEEF3"/>
                    </a:solidFill>
                  </a:tcPr>
                </a:tc>
                <a:tc>
                  <a:txBody>
                    <a:bodyPr/>
                    <a:lstStyle/>
                    <a:p>
                      <a:pPr marL="0" marR="0" lvl="0" indent="0" algn="ctr" rtl="0">
                        <a:lnSpc>
                          <a:spcPct val="115000"/>
                        </a:lnSpc>
                        <a:spcBef>
                          <a:spcPts val="0"/>
                        </a:spcBef>
                        <a:spcAft>
                          <a:spcPts val="0"/>
                        </a:spcAft>
                        <a:buNone/>
                      </a:pPr>
                      <a:r>
                        <a:rPr lang="fr-FR" sz="2400" b="0" u="none" strike="noStrike" cap="none" dirty="0"/>
                        <a:t>Td </a:t>
                      </a:r>
                      <a:r>
                        <a:rPr lang="ar-SY" sz="2400" b="0" u="none" strike="noStrike" cap="none" dirty="0"/>
                        <a:t>3</a:t>
                      </a:r>
                      <a:endParaRPr lang="fr-FR" sz="2400" b="0" u="none" strike="noStrike" cap="none" dirty="0">
                        <a:solidFill>
                          <a:srgbClr val="000000"/>
                        </a:solidFill>
                        <a:latin typeface="Arial"/>
                        <a:ea typeface="Arial"/>
                        <a:cs typeface="Arial"/>
                        <a:sym typeface="Arial"/>
                      </a:endParaRPr>
                    </a:p>
                  </a:txBody>
                  <a:tcPr marL="68575" marR="68575" marT="0" marB="0" anchor="ctr">
                    <a:solidFill>
                      <a:srgbClr val="DAEEF3"/>
                    </a:solidFill>
                  </a:tcPr>
                </a:tc>
                <a:extLst>
                  <a:ext uri="{0D108BD9-81ED-4DB2-BD59-A6C34878D82A}">
                    <a16:rowId xmlns:a16="http://schemas.microsoft.com/office/drawing/2014/main" val="10003"/>
                  </a:ext>
                </a:extLst>
              </a:tr>
              <a:tr h="800166">
                <a:tc>
                  <a:txBody>
                    <a:bodyPr/>
                    <a:lstStyle/>
                    <a:p>
                      <a:pPr marL="0" marR="0" lvl="0" indent="0" algn="ct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sym typeface="Arial"/>
                        </a:rPr>
                        <a:t>10 سنوات</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mn-lt"/>
                          <a:ea typeface="+mn-ea"/>
                          <a:cs typeface="Calibri"/>
                        </a:rPr>
                        <a:t>بعد الـ </a:t>
                      </a:r>
                      <a:r>
                        <a:rPr kumimoji="0" lang="tr-TR" sz="2400" b="0" i="0" u="none" strike="noStrike" kern="0" cap="none" spc="0" normalizeH="0" baseline="0" noProof="0" dirty="0" err="1">
                          <a:ln>
                            <a:noFill/>
                          </a:ln>
                          <a:solidFill>
                            <a:schemeClr val="tx1"/>
                          </a:solidFill>
                          <a:effectLst/>
                          <a:uLnTx/>
                          <a:uFillTx/>
                          <a:latin typeface="+mn-lt"/>
                          <a:ea typeface="+mn-ea"/>
                          <a:cs typeface="Calibri"/>
                        </a:rPr>
                        <a:t>Td</a:t>
                      </a:r>
                      <a:r>
                        <a:rPr kumimoji="0" lang="tr-TR" sz="2400" b="0" i="0" u="none" strike="noStrike" kern="0" cap="none" spc="0" normalizeH="0" baseline="0" noProof="0" dirty="0">
                          <a:ln>
                            <a:noFill/>
                          </a:ln>
                          <a:solidFill>
                            <a:schemeClr val="tx1"/>
                          </a:solidFill>
                          <a:effectLst/>
                          <a:uLnTx/>
                          <a:uFillTx/>
                          <a:latin typeface="+mn-lt"/>
                          <a:ea typeface="+mn-ea"/>
                          <a:cs typeface="Calibri"/>
                        </a:rPr>
                        <a:t> 3</a:t>
                      </a:r>
                      <a:r>
                        <a:rPr kumimoji="0" lang="ar-SY" sz="2400" b="0" i="0" u="none" strike="noStrike" kern="0" cap="none" spc="0" normalizeH="0" baseline="0" noProof="0" dirty="0">
                          <a:ln>
                            <a:noFill/>
                          </a:ln>
                          <a:solidFill>
                            <a:schemeClr val="tx1"/>
                          </a:solidFill>
                          <a:effectLst/>
                          <a:uLnTx/>
                          <a:uFillTx/>
                          <a:latin typeface="+mn-lt"/>
                          <a:ea typeface="+mn-ea"/>
                          <a:cs typeface="Calibri"/>
                        </a:rPr>
                        <a:t> بعام واحد على الأقل أو في الحمل التالي</a:t>
                      </a:r>
                      <a:endParaRPr kumimoji="0" lang="tr-TR" sz="2400" b="0" i="0" u="none" strike="noStrike" kern="0" cap="none" spc="0" normalizeH="0" baseline="0" noProof="0" dirty="0">
                        <a:ln>
                          <a:noFill/>
                        </a:ln>
                        <a:solidFill>
                          <a:schemeClr val="tx1"/>
                        </a:solidFill>
                        <a:effectLst/>
                        <a:uLnTx/>
                        <a:uFillTx/>
                        <a:latin typeface="+mn-lt"/>
                        <a:ea typeface="+mn-ea"/>
                        <a:cs typeface="Calibri"/>
                      </a:endParaRPr>
                    </a:p>
                  </a:txBody>
                  <a:tcPr marL="68575" marR="68575" marT="0" marB="0" anchor="ctr">
                    <a:solidFill>
                      <a:srgbClr val="DAEEF3"/>
                    </a:solidFill>
                  </a:tcPr>
                </a:tc>
                <a:tc>
                  <a:txBody>
                    <a:bodyPr/>
                    <a:lstStyle/>
                    <a:p>
                      <a:pPr marL="0" marR="0" lvl="0" indent="0" algn="ctr" rtl="0">
                        <a:lnSpc>
                          <a:spcPct val="115000"/>
                        </a:lnSpc>
                        <a:spcBef>
                          <a:spcPts val="0"/>
                        </a:spcBef>
                        <a:spcAft>
                          <a:spcPts val="0"/>
                        </a:spcAft>
                        <a:buNone/>
                      </a:pPr>
                      <a:r>
                        <a:rPr lang="fr-FR" sz="2400" b="0" u="none" strike="noStrike" cap="none" dirty="0"/>
                        <a:t>Td </a:t>
                      </a:r>
                      <a:r>
                        <a:rPr lang="ar-SY" sz="2400" b="0" u="none" strike="noStrike" cap="none" dirty="0"/>
                        <a:t>4</a:t>
                      </a:r>
                      <a:endParaRPr lang="fr-FR" sz="2400" b="0" u="none" strike="noStrike" cap="none" dirty="0">
                        <a:solidFill>
                          <a:srgbClr val="000000"/>
                        </a:solidFill>
                        <a:latin typeface="Arial"/>
                        <a:ea typeface="Arial"/>
                        <a:cs typeface="Arial"/>
                        <a:sym typeface="Arial"/>
                      </a:endParaRPr>
                    </a:p>
                  </a:txBody>
                  <a:tcPr marL="68575" marR="68575" marT="0" marB="0" anchor="ctr">
                    <a:solidFill>
                      <a:srgbClr val="DAEEF3"/>
                    </a:solidFill>
                  </a:tcPr>
                </a:tc>
                <a:extLst>
                  <a:ext uri="{0D108BD9-81ED-4DB2-BD59-A6C34878D82A}">
                    <a16:rowId xmlns:a16="http://schemas.microsoft.com/office/drawing/2014/main" val="10004"/>
                  </a:ext>
                </a:extLst>
              </a:tr>
              <a:tr h="870050">
                <a:tc>
                  <a:txBody>
                    <a:bodyPr/>
                    <a:lstStyle/>
                    <a:p>
                      <a:pPr marL="0" marR="0" lvl="0" indent="0" algn="ctr" rtl="1">
                        <a:lnSpc>
                          <a:spcPct val="115000"/>
                        </a:lnSpc>
                        <a:spcBef>
                          <a:spcPts val="0"/>
                        </a:spcBef>
                        <a:spcAft>
                          <a:spcPts val="0"/>
                        </a:spcAft>
                        <a:buNone/>
                      </a:pPr>
                      <a:r>
                        <a:rPr kumimoji="0" lang="ar-SY" sz="2400" b="0" i="0" u="none" strike="noStrike" kern="0" cap="none" spc="0" normalizeH="0" baseline="0" noProof="0" dirty="0">
                          <a:ln>
                            <a:noFill/>
                          </a:ln>
                          <a:solidFill>
                            <a:schemeClr val="tx1"/>
                          </a:solidFill>
                          <a:effectLst/>
                          <a:uLnTx/>
                          <a:uFillTx/>
                          <a:latin typeface="Calibri" panose="020F0502020204030204"/>
                          <a:ea typeface="+mn-ea"/>
                          <a:cs typeface="Calibri"/>
                        </a:rPr>
                        <a:t>طوال مرحلة الخصوبة</a:t>
                      </a:r>
                      <a:endParaRPr sz="1600" b="0" u="none" strike="noStrike" cap="none" dirty="0">
                        <a:solidFill>
                          <a:schemeClr val="tx1"/>
                        </a:solidFill>
                        <a:latin typeface="Arial"/>
                        <a:ea typeface="Arial"/>
                        <a:cs typeface="Arial"/>
                        <a:sym typeface="Arial"/>
                      </a:endParaRPr>
                    </a:p>
                  </a:txBody>
                  <a:tcPr marL="68575" marR="68575" marT="0" marB="0" anchor="ctr">
                    <a:solidFill>
                      <a:srgbClr val="DAEEF3"/>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ar-SY" sz="2400" b="0" i="0" u="none" strike="noStrike" kern="0" cap="none" spc="0" normalizeH="0" baseline="0" noProof="0" dirty="0">
                          <a:ln>
                            <a:noFill/>
                          </a:ln>
                          <a:solidFill>
                            <a:schemeClr val="tx1"/>
                          </a:solidFill>
                          <a:effectLst/>
                          <a:uLnTx/>
                          <a:uFillTx/>
                          <a:latin typeface="+mn-lt"/>
                          <a:ea typeface="+mn-ea"/>
                          <a:cs typeface="Calibri"/>
                        </a:rPr>
                        <a:t>بعد الـ </a:t>
                      </a:r>
                      <a:r>
                        <a:rPr kumimoji="0" lang="tr-TR" sz="2400" b="0" i="0" u="none" strike="noStrike" kern="0" cap="none" spc="0" normalizeH="0" baseline="0" noProof="0" dirty="0" err="1">
                          <a:ln>
                            <a:noFill/>
                          </a:ln>
                          <a:solidFill>
                            <a:schemeClr val="tx1"/>
                          </a:solidFill>
                          <a:effectLst/>
                          <a:uLnTx/>
                          <a:uFillTx/>
                          <a:latin typeface="+mn-lt"/>
                          <a:ea typeface="+mn-ea"/>
                          <a:cs typeface="Calibri"/>
                        </a:rPr>
                        <a:t>Td</a:t>
                      </a:r>
                      <a:r>
                        <a:rPr kumimoji="0" lang="tr-TR" sz="2400" b="0" i="0" u="none" strike="noStrike" kern="0" cap="none" spc="0" normalizeH="0" baseline="0" noProof="0" dirty="0">
                          <a:ln>
                            <a:noFill/>
                          </a:ln>
                          <a:solidFill>
                            <a:schemeClr val="tx1"/>
                          </a:solidFill>
                          <a:effectLst/>
                          <a:uLnTx/>
                          <a:uFillTx/>
                          <a:latin typeface="+mn-lt"/>
                          <a:ea typeface="+mn-ea"/>
                          <a:cs typeface="Calibri"/>
                        </a:rPr>
                        <a:t> 4</a:t>
                      </a:r>
                      <a:r>
                        <a:rPr kumimoji="0" lang="ar-SY" sz="2400" b="0" i="0" u="none" strike="noStrike" kern="0" cap="none" spc="0" normalizeH="0" baseline="0" noProof="0" dirty="0">
                          <a:ln>
                            <a:noFill/>
                          </a:ln>
                          <a:solidFill>
                            <a:schemeClr val="tx1"/>
                          </a:solidFill>
                          <a:effectLst/>
                          <a:uLnTx/>
                          <a:uFillTx/>
                          <a:latin typeface="+mn-lt"/>
                          <a:ea typeface="+mn-ea"/>
                          <a:cs typeface="Calibri"/>
                        </a:rPr>
                        <a:t> بعام واحد على الأقل أو في الحمل التالي</a:t>
                      </a:r>
                      <a:endParaRPr kumimoji="0" lang="tr-TR" sz="2400" b="0" i="0" u="none" strike="noStrike" kern="0" cap="none" spc="0" normalizeH="0" baseline="0" noProof="0" dirty="0">
                        <a:ln>
                          <a:noFill/>
                        </a:ln>
                        <a:solidFill>
                          <a:schemeClr val="tx1"/>
                        </a:solidFill>
                        <a:effectLst/>
                        <a:uLnTx/>
                        <a:uFillTx/>
                        <a:latin typeface="+mn-lt"/>
                        <a:ea typeface="+mn-ea"/>
                        <a:cs typeface="Calibri"/>
                      </a:endParaRPr>
                    </a:p>
                  </a:txBody>
                  <a:tcPr marL="68575" marR="68575" marT="0" marB="0" anchor="ctr">
                    <a:solidFill>
                      <a:srgbClr val="DAEEF3"/>
                    </a:solidFill>
                  </a:tcPr>
                </a:tc>
                <a:tc>
                  <a:txBody>
                    <a:bodyPr/>
                    <a:lstStyle/>
                    <a:p>
                      <a:pPr marL="0" marR="0" lvl="0" indent="0" algn="ctr" rtl="0">
                        <a:lnSpc>
                          <a:spcPct val="115000"/>
                        </a:lnSpc>
                        <a:spcBef>
                          <a:spcPts val="0"/>
                        </a:spcBef>
                        <a:spcAft>
                          <a:spcPts val="0"/>
                        </a:spcAft>
                        <a:buNone/>
                      </a:pPr>
                      <a:r>
                        <a:rPr lang="fr-FR" sz="2400" b="0" u="none" strike="noStrike" cap="none" dirty="0"/>
                        <a:t>Td </a:t>
                      </a:r>
                      <a:r>
                        <a:rPr lang="ar-SY" sz="2400" b="0" u="none" strike="noStrike" cap="none" dirty="0"/>
                        <a:t>5</a:t>
                      </a:r>
                      <a:endParaRPr lang="fr-FR" sz="2400" b="0" u="none" strike="noStrike" cap="none" dirty="0">
                        <a:solidFill>
                          <a:srgbClr val="000000"/>
                        </a:solidFill>
                        <a:latin typeface="Arial"/>
                        <a:ea typeface="Arial"/>
                        <a:cs typeface="Arial"/>
                        <a:sym typeface="Arial"/>
                      </a:endParaRPr>
                    </a:p>
                  </a:txBody>
                  <a:tcPr marL="68575" marR="68575" marT="0" marB="0" anchor="ctr">
                    <a:solidFill>
                      <a:srgbClr val="DAEEF3"/>
                    </a:solidFill>
                  </a:tcPr>
                </a:tc>
                <a:extLst>
                  <a:ext uri="{0D108BD9-81ED-4DB2-BD59-A6C34878D82A}">
                    <a16:rowId xmlns:a16="http://schemas.microsoft.com/office/drawing/2014/main" val="10005"/>
                  </a:ext>
                </a:extLst>
              </a:tr>
            </a:tbl>
          </a:graphicData>
        </a:graphic>
      </p:graphicFrame>
      <p:sp>
        <p:nvSpPr>
          <p:cNvPr id="5" name="Dikdörtgen: Köşeleri Yuvarlatılmış 4">
            <a:extLst>
              <a:ext uri="{FF2B5EF4-FFF2-40B4-BE49-F238E27FC236}">
                <a16:creationId xmlns:a16="http://schemas.microsoft.com/office/drawing/2014/main" id="{B3487A31-D8F4-40CC-89D1-B5CD9CC1A75E}"/>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AB7A29C1-0310-498F-97D7-A893C1E42D28}"/>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3929DEDE-9DF4-4E82-92DF-4D6FF283FC38}"/>
              </a:ext>
            </a:extLst>
          </p:cNvPr>
          <p:cNvSpPr/>
          <p:nvPr/>
        </p:nvSpPr>
        <p:spPr>
          <a:xfrm>
            <a:off x="594985" y="1863851"/>
            <a:ext cx="2783001" cy="3970318"/>
          </a:xfrm>
          <a:prstGeom prst="rect">
            <a:avLst/>
          </a:prstGeom>
        </p:spPr>
        <p:txBody>
          <a:bodyPr wrap="square">
            <a:spAutoFit/>
          </a:bodyPr>
          <a:lstStyle/>
          <a:p>
            <a:pPr algn="ctr" rtl="1"/>
            <a:r>
              <a:rPr lang="ar-SY" sz="3600" b="1" kern="0" dirty="0">
                <a:solidFill>
                  <a:schemeClr val="bg1"/>
                </a:solidFill>
                <a:ea typeface="+mj-ea"/>
                <a:cs typeface="Calibri"/>
              </a:rPr>
              <a:t>جدول تلقيح الكبار ضد الخناق والكزاز من أجل النساء في مرحلة الخصوبة (15-49 سنة)</a:t>
            </a:r>
            <a:endParaRPr lang="ar-SY" sz="3600" b="1" kern="0" dirty="0">
              <a:solidFill>
                <a:schemeClr val="bg1"/>
              </a:solidFill>
              <a:latin typeface="Calibri"/>
              <a:ea typeface="+mj-ea"/>
              <a:cs typeface="Calibri"/>
            </a:endParaRPr>
          </a:p>
        </p:txBody>
      </p:sp>
    </p:spTree>
    <p:extLst>
      <p:ext uri="{BB962C8B-B14F-4D97-AF65-F5344CB8AC3E}">
        <p14:creationId xmlns:p14="http://schemas.microsoft.com/office/powerpoint/2010/main" val="1992967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14577FEA-258B-49AA-9DFA-7AFB9D56AE8C}"/>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8A52590-C317-4A41-9E7D-1B2493DA7B2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D3983A18-67E8-439D-9435-5BF6D1F02F16}"/>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التلقيح</a:t>
            </a:r>
          </a:p>
          <a:p>
            <a:pPr algn="ctr" rtl="1"/>
            <a:r>
              <a:rPr lang="ar-SY" sz="3600" b="1" kern="0" dirty="0">
                <a:solidFill>
                  <a:schemeClr val="bg1"/>
                </a:solidFill>
                <a:latin typeface="Calibri"/>
                <a:ea typeface="+mj-ea"/>
                <a:cs typeface="Calibri"/>
              </a:rPr>
              <a:t>ضد الكزاز</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962982"/>
            <a:ext cx="7016751" cy="3032240"/>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تكفي جرعة واحدة من لقاح الـ</a:t>
            </a:r>
            <a:r>
              <a:rPr lang="tr-TR" sz="2800" dirty="0" err="1">
                <a:cs typeface="Calibri"/>
              </a:rPr>
              <a:t>Td</a:t>
            </a:r>
            <a:r>
              <a:rPr lang="tr-TR" sz="2800" dirty="0">
                <a:cs typeface="Calibri"/>
              </a:rPr>
              <a:t> </a:t>
            </a:r>
            <a:r>
              <a:rPr lang="ar-SY" sz="2800" dirty="0">
                <a:cs typeface="Calibri"/>
              </a:rPr>
              <a:t> للمرأة المتأكدة من أنها قد تلقت كل أو بضع جرعات لقاحات الطفولة والمدرسة.</a:t>
            </a:r>
          </a:p>
          <a:p>
            <a:pPr marL="469900" marR="5080" indent="-457200" algn="just" rtl="1">
              <a:spcBef>
                <a:spcPts val="1200"/>
              </a:spcBef>
              <a:buFont typeface="Arial" panose="020B0604020202020204" pitchFamily="34" charset="0"/>
              <a:buChar char="•"/>
            </a:pPr>
            <a:r>
              <a:rPr lang="ar-SY" sz="2800" dirty="0">
                <a:cs typeface="Calibri"/>
              </a:rPr>
              <a:t>تطبق جرعات التعزيز على فترات من 5 إلى 10 سنوات أو بفاصل سنة على الأقل.</a:t>
            </a:r>
          </a:p>
          <a:p>
            <a:pPr marL="469900" marR="5080" indent="-457200" algn="just" rtl="1">
              <a:spcBef>
                <a:spcPts val="1200"/>
              </a:spcBef>
              <a:buFont typeface="Arial" panose="020B0604020202020204" pitchFamily="34" charset="0"/>
              <a:buChar char="•"/>
            </a:pPr>
            <a:r>
              <a:rPr lang="ar-SY" sz="2800" dirty="0">
                <a:cs typeface="Calibri"/>
              </a:rPr>
              <a:t>يتم ضمان الوقاية طوال فترة الخصوبة مع تطبيق 5 جرعات من لقاح الـ</a:t>
            </a:r>
            <a:r>
              <a:rPr lang="tr-TR" sz="2800" dirty="0" err="1">
                <a:cs typeface="Calibri"/>
              </a:rPr>
              <a:t>Td</a:t>
            </a:r>
            <a:r>
              <a:rPr lang="tr-TR" sz="2800" dirty="0">
                <a:cs typeface="Calibri"/>
              </a:rPr>
              <a:t> </a:t>
            </a:r>
            <a:r>
              <a:rPr lang="ar-SY" sz="2800" dirty="0">
                <a:cs typeface="Calibri"/>
              </a:rPr>
              <a:t>.</a:t>
            </a:r>
          </a:p>
        </p:txBody>
      </p:sp>
    </p:spTree>
    <p:extLst>
      <p:ext uri="{BB962C8B-B14F-4D97-AF65-F5344CB8AC3E}">
        <p14:creationId xmlns:p14="http://schemas.microsoft.com/office/powerpoint/2010/main" val="837746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06E59408-3104-4900-9CD5-7FA8EDD2F1B6}"/>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1FA32E76-DA4D-4E7C-9E3A-D27F594880DC}"/>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2AAC628C-B815-49BC-AD00-278489FC806B}"/>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علامات الخطر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824483"/>
            <a:ext cx="7016751" cy="3309239"/>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يجب على العاملين الصحيين في كل متابعة إبلاغ المرأة الحامل بالتفصيل عن علامات الخطر التي قد تظهر أثناء الحمل.</a:t>
            </a:r>
          </a:p>
          <a:p>
            <a:pPr marL="469900" marR="5080" indent="-457200" algn="just" rtl="1">
              <a:spcBef>
                <a:spcPts val="1200"/>
              </a:spcBef>
              <a:buFont typeface="Arial" panose="020B0604020202020204" pitchFamily="34" charset="0"/>
              <a:buChar char="•"/>
            </a:pPr>
            <a:r>
              <a:rPr lang="ar-SY" sz="2800" dirty="0">
                <a:cs typeface="Calibri"/>
              </a:rPr>
              <a:t>يجب أن يوضّح للمرأة الحامل وأفراد أسرتها كلاً من التعرف على علامات الخطر ومراجعة المؤسسة الصحية فوراً وما يمكن القيام به حتى وصولهم إلى المؤسسة الصحية واحداً تلو الآخر.</a:t>
            </a:r>
          </a:p>
        </p:txBody>
      </p:sp>
    </p:spTree>
    <p:extLst>
      <p:ext uri="{BB962C8B-B14F-4D97-AF65-F5344CB8AC3E}">
        <p14:creationId xmlns:p14="http://schemas.microsoft.com/office/powerpoint/2010/main" val="374456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72B46E92-E6DA-4934-A568-0A1DB3118B60}"/>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F5BFD928-24E0-4029-8291-492C6ABB43E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CDFF1C26-8CB7-4682-8194-015E49EFAF87}"/>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علامات الخطر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730976"/>
            <a:ext cx="7016751" cy="3617016"/>
          </a:xfrm>
          <a:prstGeom prst="rect">
            <a:avLst/>
          </a:prstGeom>
        </p:spPr>
        <p:txBody>
          <a:bodyPr vert="horz" wrap="square" lIns="0" tIns="137795" rIns="0" bIns="0" rtlCol="0" anchor="ctr">
            <a:spAutoFit/>
          </a:bodyPr>
          <a:lstStyle/>
          <a:p>
            <a:pPr marL="12700" marR="5080" algn="just" rtl="1">
              <a:spcBef>
                <a:spcPts val="1200"/>
              </a:spcBef>
            </a:pPr>
            <a:r>
              <a:rPr lang="ar-SY" sz="2800" b="1" dirty="0">
                <a:cs typeface="Calibri"/>
              </a:rPr>
              <a:t>الحالات التي تتطلب مراجعة المؤسسة الصحية في أقرب وقت ممكن</a:t>
            </a:r>
          </a:p>
          <a:p>
            <a:pPr marL="469900" marR="5080" indent="-457200" algn="just" rtl="1">
              <a:spcBef>
                <a:spcPts val="1200"/>
              </a:spcBef>
              <a:buFont typeface="Arial" panose="020B0604020202020204" pitchFamily="34" charset="0"/>
              <a:buChar char="•"/>
            </a:pPr>
            <a:r>
              <a:rPr lang="ar-SY" sz="2400" dirty="0">
                <a:cs typeface="Calibri"/>
              </a:rPr>
              <a:t>الحرارة العالية</a:t>
            </a:r>
          </a:p>
          <a:p>
            <a:pPr marL="469900" marR="5080" indent="-457200" algn="just" rtl="1">
              <a:spcBef>
                <a:spcPts val="1200"/>
              </a:spcBef>
              <a:buFont typeface="Arial" panose="020B0604020202020204" pitchFamily="34" charset="0"/>
              <a:buChar char="•"/>
            </a:pPr>
            <a:r>
              <a:rPr lang="ar-SY" sz="2400" dirty="0">
                <a:cs typeface="Calibri"/>
              </a:rPr>
              <a:t>الألم البطني</a:t>
            </a:r>
          </a:p>
          <a:p>
            <a:pPr marL="469900" marR="5080" indent="-457200" algn="just" rtl="1">
              <a:spcBef>
                <a:spcPts val="1200"/>
              </a:spcBef>
              <a:buFont typeface="Arial" panose="020B0604020202020204" pitchFamily="34" charset="0"/>
              <a:buChar char="•"/>
            </a:pPr>
            <a:r>
              <a:rPr lang="ar-SY" sz="2400" dirty="0">
                <a:cs typeface="Calibri"/>
              </a:rPr>
              <a:t>انتفاخ الوجه والأصابع والساقين</a:t>
            </a:r>
          </a:p>
          <a:p>
            <a:pPr marL="469900" marR="5080" indent="-457200" algn="just" rtl="1">
              <a:spcBef>
                <a:spcPts val="1200"/>
              </a:spcBef>
              <a:buFont typeface="Arial" panose="020B0604020202020204" pitchFamily="34" charset="0"/>
              <a:buChar char="•"/>
            </a:pPr>
            <a:r>
              <a:rPr lang="ar-SY" sz="2400" dirty="0">
                <a:cs typeface="Calibri"/>
              </a:rPr>
              <a:t>شعور الأم بالسوء وعدم تمكنها من القيام بأنشطتها اليومية</a:t>
            </a:r>
          </a:p>
          <a:p>
            <a:pPr marL="469900" marR="5080" indent="-457200" algn="just" rtl="1">
              <a:spcBef>
                <a:spcPts val="1200"/>
              </a:spcBef>
              <a:buFont typeface="Arial" panose="020B0604020202020204" pitchFamily="34" charset="0"/>
              <a:buChar char="•"/>
            </a:pPr>
            <a:r>
              <a:rPr lang="ar-SY" sz="2400" dirty="0">
                <a:cs typeface="Calibri"/>
              </a:rPr>
              <a:t>عدم القدرة على الشعور بحركات الطفل بعد الآن</a:t>
            </a:r>
          </a:p>
        </p:txBody>
      </p:sp>
    </p:spTree>
    <p:extLst>
      <p:ext uri="{BB962C8B-B14F-4D97-AF65-F5344CB8AC3E}">
        <p14:creationId xmlns:p14="http://schemas.microsoft.com/office/powerpoint/2010/main" val="33509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988783"/>
            <a:ext cx="2704289" cy="1200329"/>
          </a:xfrm>
          <a:prstGeom prst="rect">
            <a:avLst/>
          </a:prstGeom>
          <a:noFill/>
        </p:spPr>
        <p:txBody>
          <a:bodyPr wrap="square" rtlCol="0">
            <a:spAutoFit/>
          </a:bodyPr>
          <a:lstStyle/>
          <a:p>
            <a:r>
              <a:rPr lang="en-TR" sz="2400" dirty="0"/>
              <a:t>Bu alana</a:t>
            </a:r>
          </a:p>
          <a:p>
            <a:r>
              <a:rPr lang="en-TR" sz="2400" dirty="0"/>
              <a:t>görsel</a:t>
            </a:r>
          </a:p>
          <a:p>
            <a:r>
              <a:rPr lang="en-TR" sz="2400" dirty="0"/>
              <a:t>yerleştirilebilir</a:t>
            </a:r>
          </a:p>
        </p:txBody>
      </p:sp>
      <p:pic>
        <p:nvPicPr>
          <p:cNvPr id="7" name="Resim 6">
            <a:extLst>
              <a:ext uri="{FF2B5EF4-FFF2-40B4-BE49-F238E27FC236}">
                <a16:creationId xmlns:a16="http://schemas.microsoft.com/office/drawing/2014/main" id="{A4F51817-47D6-4861-886E-D37F01FC64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7358" y="1626920"/>
            <a:ext cx="2843524" cy="4085112"/>
          </a:xfrm>
          <a:prstGeom prst="rect">
            <a:avLst/>
          </a:prstGeom>
        </p:spPr>
      </p:pic>
      <p:sp>
        <p:nvSpPr>
          <p:cNvPr id="8" name="Dikdörtgen: Köşeleri Yuvarlatılmış 7">
            <a:extLst>
              <a:ext uri="{FF2B5EF4-FFF2-40B4-BE49-F238E27FC236}">
                <a16:creationId xmlns:a16="http://schemas.microsoft.com/office/drawing/2014/main" id="{5367459A-7A85-496A-9AC5-FDF26478ADCA}"/>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305A4117-B9EE-42E1-8A8C-8B69D4F84318}"/>
              </a:ext>
            </a:extLst>
          </p:cNvPr>
          <p:cNvPicPr>
            <a:picLocks noChangeAspect="1"/>
          </p:cNvPicPr>
          <p:nvPr/>
        </p:nvPicPr>
        <p:blipFill>
          <a:blip r:embed="rId4"/>
          <a:stretch>
            <a:fillRect/>
          </a:stretch>
        </p:blipFill>
        <p:spPr>
          <a:xfrm>
            <a:off x="1713021" y="5817335"/>
            <a:ext cx="1067586" cy="181393"/>
          </a:xfrm>
          <a:prstGeom prst="rect">
            <a:avLst/>
          </a:prstGeom>
        </p:spPr>
      </p:pic>
      <p:sp>
        <p:nvSpPr>
          <p:cNvPr id="13" name="Dikdörtgen: Köşeleri Yuvarlatılmış 12">
            <a:extLst>
              <a:ext uri="{FF2B5EF4-FFF2-40B4-BE49-F238E27FC236}">
                <a16:creationId xmlns:a16="http://schemas.microsoft.com/office/drawing/2014/main" id="{4BC99685-687A-4FE3-ACF6-7856F29E828A}"/>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10474602-934E-47F8-8CBA-4E57C6FAD379}"/>
              </a:ext>
            </a:extLst>
          </p:cNvPr>
          <p:cNvSpPr/>
          <p:nvPr/>
        </p:nvSpPr>
        <p:spPr>
          <a:xfrm>
            <a:off x="594985" y="2748308"/>
            <a:ext cx="2702521" cy="1323439"/>
          </a:xfrm>
          <a:prstGeom prst="rect">
            <a:avLst/>
          </a:prstGeom>
        </p:spPr>
        <p:txBody>
          <a:bodyPr wrap="square">
            <a:spAutoFit/>
          </a:bodyPr>
          <a:lstStyle/>
          <a:p>
            <a:pPr algn="ctr" rtl="1"/>
            <a:r>
              <a:rPr lang="ar-SY" sz="4000" b="1" kern="0" dirty="0">
                <a:solidFill>
                  <a:schemeClr val="bg1"/>
                </a:solidFill>
                <a:latin typeface="Calibri"/>
                <a:ea typeface="+mj-ea"/>
                <a:cs typeface="Calibri"/>
              </a:rPr>
              <a:t>العناية</a:t>
            </a:r>
          </a:p>
          <a:p>
            <a:pPr algn="ctr" rtl="1"/>
            <a:r>
              <a:rPr lang="ar-SY" sz="4000" b="1" kern="0" dirty="0">
                <a:solidFill>
                  <a:schemeClr val="bg1"/>
                </a:solidFill>
                <a:latin typeface="Calibri"/>
                <a:ea typeface="+mj-ea"/>
                <a:cs typeface="Calibri"/>
              </a:rPr>
              <a:t>قبل الولادة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object 4">
            <a:extLst>
              <a:ext uri="{FF2B5EF4-FFF2-40B4-BE49-F238E27FC236}">
                <a16:creationId xmlns:a16="http://schemas.microsoft.com/office/drawing/2014/main" id="{7EF38B02-BC20-4135-9B03-54F186932F56}"/>
              </a:ext>
            </a:extLst>
          </p:cNvPr>
          <p:cNvSpPr txBox="1"/>
          <p:nvPr/>
        </p:nvSpPr>
        <p:spPr>
          <a:xfrm>
            <a:off x="7287491" y="2265012"/>
            <a:ext cx="4231210" cy="2724464"/>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يتم القيام بالعناية قبل الولادة لدى جميع النساء الحوامل وفقاً لـ "دليل تدبير العناية قبل الولادة" الذي أعدته وزارتنا من أجل تقديم خدمة معيارية وآمنة ومؤهلة ولضمان الوحدة في الممارسة العملية.</a:t>
            </a:r>
            <a:endParaRPr lang="ar-SA" sz="2800" dirty="0">
              <a:cs typeface="Calibri"/>
            </a:endParaRPr>
          </a:p>
        </p:txBody>
      </p:sp>
      <p:sp>
        <p:nvSpPr>
          <p:cNvPr id="2" name="Dikdörtgen 1">
            <a:extLst>
              <a:ext uri="{FF2B5EF4-FFF2-40B4-BE49-F238E27FC236}">
                <a16:creationId xmlns:a16="http://schemas.microsoft.com/office/drawing/2014/main" id="{FAC405D8-7886-4656-B9F4-9539B1BC0643}"/>
              </a:ext>
            </a:extLst>
          </p:cNvPr>
          <p:cNvSpPr/>
          <p:nvPr/>
        </p:nvSpPr>
        <p:spPr>
          <a:xfrm rot="21172958">
            <a:off x="3828173" y="2568864"/>
            <a:ext cx="2498707" cy="830997"/>
          </a:xfrm>
          <a:prstGeom prst="rect">
            <a:avLst/>
          </a:prstGeom>
          <a:solidFill>
            <a:srgbClr val="DD6E3D"/>
          </a:solidFill>
          <a:ln>
            <a:solidFill>
              <a:schemeClr val="bg1"/>
            </a:solidFill>
          </a:ln>
          <a:scene3d>
            <a:camera prst="perspectiveHeroicExtremeLeftFacing"/>
            <a:lightRig rig="threePt" dir="t"/>
          </a:scene3d>
        </p:spPr>
        <p:txBody>
          <a:bodyPr wrap="square" lIns="91440" tIns="45720" rIns="91440" bIns="45720">
            <a:spAutoFit/>
          </a:bodyPr>
          <a:lstStyle/>
          <a:p>
            <a:pPr algn="ctr" rtl="1"/>
            <a:r>
              <a:rPr lang="ar-SY" sz="2400" b="1" dirty="0">
                <a:solidFill>
                  <a:schemeClr val="bg1"/>
                </a:solidFill>
                <a:effectLst>
                  <a:outerShdw blurRad="38100" dist="38100" dir="2700000" algn="tl">
                    <a:srgbClr val="000000">
                      <a:alpha val="43137"/>
                    </a:srgbClr>
                  </a:outerShdw>
                </a:effectLst>
                <a:cs typeface="Calibri"/>
              </a:rPr>
              <a:t>دليل تدبير</a:t>
            </a:r>
          </a:p>
          <a:p>
            <a:pPr algn="ctr" rtl="1"/>
            <a:r>
              <a:rPr lang="ar-SY" sz="2400" b="1" dirty="0">
                <a:solidFill>
                  <a:schemeClr val="bg1"/>
                </a:solidFill>
                <a:effectLst>
                  <a:outerShdw blurRad="38100" dist="38100" dir="2700000" algn="tl">
                    <a:srgbClr val="000000">
                      <a:alpha val="43137"/>
                    </a:srgbClr>
                  </a:outerShdw>
                </a:effectLst>
                <a:cs typeface="Calibri"/>
              </a:rPr>
              <a:t>العناية قبل الولادة</a:t>
            </a:r>
            <a:endParaRPr lang="tr-TR" sz="2400" b="1" cap="none" spc="0" dirty="0">
              <a:ln w="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26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6B62B092-122D-4162-A1CA-57AF8241F0DA}"/>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64005461-9CF7-4F60-924E-1586FCAB603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F7D8907B-F8EC-452E-86CA-94A9EA2160D7}"/>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علامات الخطر خلال الحمل</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477060"/>
            <a:ext cx="7016751" cy="4124847"/>
          </a:xfrm>
          <a:prstGeom prst="rect">
            <a:avLst/>
          </a:prstGeom>
        </p:spPr>
        <p:txBody>
          <a:bodyPr vert="horz" wrap="square" lIns="0" tIns="137795" rIns="0" bIns="0" rtlCol="0" anchor="ctr">
            <a:spAutoFit/>
          </a:bodyPr>
          <a:lstStyle/>
          <a:p>
            <a:pPr marL="12700" marR="5080" algn="just" rtl="1">
              <a:spcBef>
                <a:spcPts val="1200"/>
              </a:spcBef>
            </a:pPr>
            <a:r>
              <a:rPr lang="ar-SY" sz="2800" b="1" dirty="0">
                <a:cs typeface="Calibri"/>
              </a:rPr>
              <a:t>الحالات التي تتطلب مراجعة المؤسسة الصحية بشكل عاجل</a:t>
            </a:r>
          </a:p>
          <a:p>
            <a:pPr marL="469900" marR="5080" indent="-457200" algn="just" rtl="1">
              <a:spcBef>
                <a:spcPts val="600"/>
              </a:spcBef>
              <a:buFont typeface="Arial" panose="020B0604020202020204" pitchFamily="34" charset="0"/>
              <a:buChar char="•"/>
            </a:pPr>
            <a:r>
              <a:rPr lang="ar-SY" sz="2400" dirty="0">
                <a:cs typeface="Calibri"/>
              </a:rPr>
              <a:t>النزف المهبلي</a:t>
            </a:r>
          </a:p>
          <a:p>
            <a:pPr marL="469900" marR="5080" indent="-457200" algn="just" rtl="1">
              <a:spcBef>
                <a:spcPts val="600"/>
              </a:spcBef>
              <a:buFont typeface="Arial" panose="020B0604020202020204" pitchFamily="34" charset="0"/>
              <a:buChar char="•"/>
            </a:pPr>
            <a:r>
              <a:rPr lang="ar-SY" sz="2400" dirty="0">
                <a:cs typeface="Calibri"/>
              </a:rPr>
              <a:t>الاختلاج (التشنجات مثل الصرع)</a:t>
            </a:r>
          </a:p>
          <a:p>
            <a:pPr marL="469900" marR="5080" indent="-457200" algn="just" rtl="1">
              <a:spcBef>
                <a:spcPts val="600"/>
              </a:spcBef>
              <a:buFont typeface="Arial" panose="020B0604020202020204" pitchFamily="34" charset="0"/>
              <a:buChar char="•"/>
            </a:pPr>
            <a:r>
              <a:rPr lang="ar-SY" sz="2400" dirty="0">
                <a:cs typeface="Calibri"/>
              </a:rPr>
              <a:t>تشوش الرؤية المرافق للصداع</a:t>
            </a:r>
          </a:p>
          <a:p>
            <a:pPr marL="469900" marR="5080" indent="-457200" algn="just" rtl="1">
              <a:spcBef>
                <a:spcPts val="600"/>
              </a:spcBef>
              <a:buFont typeface="Arial" panose="020B0604020202020204" pitchFamily="34" charset="0"/>
              <a:buChar char="•"/>
            </a:pPr>
            <a:r>
              <a:rPr lang="ar-SY" sz="2400" dirty="0">
                <a:cs typeface="Calibri"/>
              </a:rPr>
              <a:t>الحمى و / أو الضعف الشديد</a:t>
            </a:r>
          </a:p>
          <a:p>
            <a:pPr marL="469900" marR="5080" indent="-457200" algn="just" rtl="1">
              <a:spcBef>
                <a:spcPts val="600"/>
              </a:spcBef>
              <a:buFont typeface="Arial" panose="020B0604020202020204" pitchFamily="34" charset="0"/>
              <a:buChar char="•"/>
            </a:pPr>
            <a:r>
              <a:rPr lang="ar-SY" sz="2400" dirty="0">
                <a:cs typeface="Calibri"/>
              </a:rPr>
              <a:t>الألم البطن الشديد</a:t>
            </a:r>
          </a:p>
          <a:p>
            <a:pPr marL="469900" marR="5080" indent="-457200" algn="just" rtl="1">
              <a:spcBef>
                <a:spcPts val="600"/>
              </a:spcBef>
              <a:buFont typeface="Arial" panose="020B0604020202020204" pitchFamily="34" charset="0"/>
              <a:buChar char="•"/>
            </a:pPr>
            <a:r>
              <a:rPr lang="ar-SY" sz="2400" dirty="0">
                <a:cs typeface="Calibri"/>
              </a:rPr>
              <a:t>صعوبة التنفس أو تسرع التنفس</a:t>
            </a:r>
          </a:p>
          <a:p>
            <a:pPr marL="469900" marR="5080" indent="-457200" algn="just" rtl="1">
              <a:spcBef>
                <a:spcPts val="600"/>
              </a:spcBef>
              <a:buFont typeface="Arial" panose="020B0604020202020204" pitchFamily="34" charset="0"/>
              <a:buChar char="•"/>
            </a:pPr>
            <a:r>
              <a:rPr lang="ar-SY" sz="2400" dirty="0">
                <a:cs typeface="Calibri"/>
              </a:rPr>
              <a:t>خروج السوائل</a:t>
            </a:r>
          </a:p>
        </p:txBody>
      </p:sp>
    </p:spTree>
    <p:extLst>
      <p:ext uri="{BB962C8B-B14F-4D97-AF65-F5344CB8AC3E}">
        <p14:creationId xmlns:p14="http://schemas.microsoft.com/office/powerpoint/2010/main" val="197088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D2FE37DE-D93B-470C-AADE-36E6122A14D3}"/>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16D28CF7-384A-46FE-BCBD-4E175C4CA842}"/>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09A22B82-F886-42F0-9B0D-5457D16C7A27}"/>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التخطيط للولادة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745192"/>
            <a:ext cx="7016751" cy="3709349"/>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800" dirty="0">
                <a:cs typeface="Calibri"/>
              </a:rPr>
              <a:t>يجب على جميع النساء الحوامل الولادة في المؤسسات الصحية بالتأكيد.</a:t>
            </a:r>
          </a:p>
          <a:p>
            <a:pPr marL="469900" marR="5080" indent="-457200" algn="just" rtl="1">
              <a:spcBef>
                <a:spcPts val="1200"/>
              </a:spcBef>
              <a:buFont typeface="Arial" panose="020B0604020202020204" pitchFamily="34" charset="0"/>
              <a:buChar char="•"/>
            </a:pPr>
            <a:endParaRPr lang="ar-SY" sz="2800" dirty="0">
              <a:cs typeface="Calibri"/>
            </a:endParaRPr>
          </a:p>
          <a:p>
            <a:pPr marL="12700" marR="5080" algn="just" rtl="1">
              <a:spcBef>
                <a:spcPts val="1200"/>
              </a:spcBef>
            </a:pPr>
            <a:r>
              <a:rPr lang="ar-SY" sz="3200" i="1" dirty="0">
                <a:cs typeface="Calibri"/>
              </a:rPr>
              <a:t>"تعتمد صحة الأم والطفل على حقيقة عدم تخلفكم عن متابعات الحمل الخاصة بكم </a:t>
            </a:r>
            <a:r>
              <a:rPr lang="ar-SY" sz="3200" b="1" i="1" dirty="0">
                <a:cs typeface="Calibri"/>
              </a:rPr>
              <a:t>منذ اليوم الأول للحمل حتى نهاية مرحلة النفاس </a:t>
            </a:r>
            <a:r>
              <a:rPr lang="ar-SY" sz="3200" i="1" dirty="0">
                <a:cs typeface="Calibri"/>
              </a:rPr>
              <a:t>و</a:t>
            </a:r>
            <a:r>
              <a:rPr lang="ar-SY" sz="3200" b="1" i="1" dirty="0">
                <a:cs typeface="Calibri"/>
              </a:rPr>
              <a:t>ولادتكم ضمن ظروف المشفى</a:t>
            </a:r>
            <a:r>
              <a:rPr lang="ar-SY" sz="3200" i="1" dirty="0">
                <a:cs typeface="Calibri"/>
              </a:rPr>
              <a:t>."</a:t>
            </a:r>
          </a:p>
        </p:txBody>
      </p:sp>
    </p:spTree>
    <p:extLst>
      <p:ext uri="{BB962C8B-B14F-4D97-AF65-F5344CB8AC3E}">
        <p14:creationId xmlns:p14="http://schemas.microsoft.com/office/powerpoint/2010/main" val="1541958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2BC38279-F411-4B8A-9AEA-9C1A74A46B47}"/>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262FA523-A669-4BE0-B8BA-B27B5B658C7D}"/>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A14361D0-2B58-434D-BF64-DCEAD14855D2}"/>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التخطيط للولادة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732150"/>
            <a:ext cx="7016751" cy="3493905"/>
          </a:xfrm>
          <a:prstGeom prst="rect">
            <a:avLst/>
          </a:prstGeom>
        </p:spPr>
        <p:txBody>
          <a:bodyPr vert="horz" wrap="square" lIns="0" tIns="137795" rIns="0" bIns="0" rtlCol="0" anchor="ctr">
            <a:spAutoFit/>
          </a:bodyPr>
          <a:lstStyle/>
          <a:p>
            <a:pPr marL="469900" marR="5080" indent="-457200" algn="just" rtl="1">
              <a:spcBef>
                <a:spcPts val="1200"/>
              </a:spcBef>
              <a:buFont typeface="Arial" panose="020B0604020202020204" pitchFamily="34" charset="0"/>
              <a:buChar char="•"/>
            </a:pPr>
            <a:r>
              <a:rPr lang="ar-SY" sz="2400" dirty="0">
                <a:cs typeface="Calibri"/>
              </a:rPr>
              <a:t>يجب نصح النساء الحوامل بإعداد حقيبة الولادة الطارئة.</a:t>
            </a:r>
          </a:p>
          <a:p>
            <a:pPr marL="469900" marR="5080" indent="-457200" algn="just" rtl="1">
              <a:spcBef>
                <a:spcPts val="1200"/>
              </a:spcBef>
              <a:buFont typeface="Arial" panose="020B0604020202020204" pitchFamily="34" charset="0"/>
              <a:buChar char="•"/>
            </a:pPr>
            <a:r>
              <a:rPr lang="ar-SY" sz="2400" dirty="0">
                <a:cs typeface="Calibri"/>
              </a:rPr>
              <a:t>الأشياء التي يجب توفرها ضمن الحقيبة؛</a:t>
            </a:r>
          </a:p>
          <a:p>
            <a:pPr marL="896938" marR="5080" indent="-457200" algn="just" rtl="1">
              <a:spcBef>
                <a:spcPts val="1200"/>
              </a:spcBef>
              <a:buFont typeface="Arial" panose="020B0604020202020204" pitchFamily="34" charset="0"/>
              <a:buChar char="•"/>
            </a:pPr>
            <a:r>
              <a:rPr lang="ar-SY" sz="2400" dirty="0">
                <a:cs typeface="Calibri"/>
              </a:rPr>
              <a:t>سجلات الفحوصات والتحاليل التي أجريت أثناء الحمل.</a:t>
            </a:r>
          </a:p>
          <a:p>
            <a:pPr marL="896938" marR="5080" indent="-457200" algn="just" rtl="1">
              <a:spcBef>
                <a:spcPts val="1200"/>
              </a:spcBef>
              <a:buFont typeface="Arial" panose="020B0604020202020204" pitchFamily="34" charset="0"/>
              <a:buChar char="•"/>
            </a:pPr>
            <a:r>
              <a:rPr lang="ar-SY" sz="2400" dirty="0">
                <a:cs typeface="Calibri"/>
              </a:rPr>
              <a:t>سجلات الأدوية التي تستخدمها بانتظام إن كانت تستخدم الأدوية.</a:t>
            </a:r>
          </a:p>
          <a:p>
            <a:pPr marL="896938" marR="5080" indent="-457200" algn="just" rtl="1">
              <a:spcBef>
                <a:spcPts val="1200"/>
              </a:spcBef>
              <a:buFont typeface="Arial" panose="020B0604020202020204" pitchFamily="34" charset="0"/>
              <a:buChar char="•"/>
            </a:pPr>
            <a:r>
              <a:rPr lang="ar-SY" sz="2400" dirty="0">
                <a:cs typeface="Calibri"/>
              </a:rPr>
              <a:t>الملابس والأغطية اللازمة للأم والطفل.</a:t>
            </a:r>
          </a:p>
          <a:p>
            <a:pPr marL="896938" marR="5080" indent="-457200" algn="just" rtl="1">
              <a:spcBef>
                <a:spcPts val="1200"/>
              </a:spcBef>
              <a:buFont typeface="Arial" panose="020B0604020202020204" pitchFamily="34" charset="0"/>
              <a:buChar char="•"/>
            </a:pPr>
            <a:r>
              <a:rPr lang="ar-SY" sz="2400" dirty="0">
                <a:cs typeface="Calibri"/>
              </a:rPr>
              <a:t>الفوط والحفاضات اللازمة للأم والطفل.</a:t>
            </a:r>
          </a:p>
        </p:txBody>
      </p:sp>
    </p:spTree>
    <p:extLst>
      <p:ext uri="{BB962C8B-B14F-4D97-AF65-F5344CB8AC3E}">
        <p14:creationId xmlns:p14="http://schemas.microsoft.com/office/powerpoint/2010/main" val="1153409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62DA0C90-BEE9-42D3-8689-FB4E9BF8921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F8700F39-F860-4C27-A7D7-CCE54226F8AE}"/>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47110BB4-9E77-41EA-B90D-8E1F8134749C}"/>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المخاض والولادة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2409259"/>
            <a:ext cx="7016751" cy="2139688"/>
          </a:xfrm>
          <a:prstGeom prst="rect">
            <a:avLst/>
          </a:prstGeom>
        </p:spPr>
        <p:txBody>
          <a:bodyPr vert="horz" wrap="square" lIns="0" tIns="137795" rIns="0" bIns="0" rtlCol="0" anchor="ctr">
            <a:spAutoFit/>
          </a:bodyPr>
          <a:lstStyle/>
          <a:p>
            <a:pPr marL="12700" marR="5080" algn="just" rtl="1">
              <a:spcBef>
                <a:spcPts val="1200"/>
              </a:spcBef>
            </a:pPr>
            <a:r>
              <a:rPr lang="ar-SY" sz="2800" b="1" dirty="0">
                <a:cs typeface="Calibri"/>
              </a:rPr>
              <a:t>أعراض الولادة</a:t>
            </a:r>
          </a:p>
          <a:p>
            <a:pPr marL="469900" marR="5080" indent="-457200" algn="just" rtl="1">
              <a:spcBef>
                <a:spcPts val="1200"/>
              </a:spcBef>
              <a:buFont typeface="Arial" panose="020B0604020202020204" pitchFamily="34" charset="0"/>
              <a:buChar char="•"/>
            </a:pPr>
            <a:r>
              <a:rPr lang="ar-SY" sz="2400" dirty="0">
                <a:cs typeface="Calibri"/>
              </a:rPr>
              <a:t>الإفرازات الدموية المخاطية</a:t>
            </a:r>
          </a:p>
          <a:p>
            <a:pPr marL="469900" marR="5080" indent="-457200" algn="just" rtl="1">
              <a:spcBef>
                <a:spcPts val="1200"/>
              </a:spcBef>
              <a:buFont typeface="Arial" panose="020B0604020202020204" pitchFamily="34" charset="0"/>
              <a:buChar char="•"/>
            </a:pPr>
            <a:r>
              <a:rPr lang="ar-SY" sz="2400" dirty="0">
                <a:cs typeface="Calibri"/>
              </a:rPr>
              <a:t>التقلصات التي تحدث كل 20 دقيقة أو أكثر بشكل متكرر</a:t>
            </a:r>
          </a:p>
          <a:p>
            <a:pPr marL="469900" marR="5080" indent="-457200" algn="just" rtl="1">
              <a:spcBef>
                <a:spcPts val="1200"/>
              </a:spcBef>
              <a:buFont typeface="Arial" panose="020B0604020202020204" pitchFamily="34" charset="0"/>
              <a:buChar char="•"/>
            </a:pPr>
            <a:r>
              <a:rPr lang="ar-SY" sz="2400" dirty="0">
                <a:cs typeface="Calibri"/>
              </a:rPr>
              <a:t>خروج السوائل</a:t>
            </a:r>
          </a:p>
        </p:txBody>
      </p:sp>
    </p:spTree>
    <p:extLst>
      <p:ext uri="{BB962C8B-B14F-4D97-AF65-F5344CB8AC3E}">
        <p14:creationId xmlns:p14="http://schemas.microsoft.com/office/powerpoint/2010/main" val="2369286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A4AD8E96-FF38-45B5-B6F5-B261471F4415}"/>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699DCFE-35C0-4FB0-94F4-D9F68223093F}"/>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85CE0813-7594-4327-82A3-2B3BD972CC17}"/>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المخاض والولادة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670596"/>
            <a:ext cx="7016751" cy="3617016"/>
          </a:xfrm>
          <a:prstGeom prst="rect">
            <a:avLst/>
          </a:prstGeom>
        </p:spPr>
        <p:txBody>
          <a:bodyPr vert="horz" wrap="square" lIns="0" tIns="137795" rIns="0" bIns="0" rtlCol="0" anchor="ctr">
            <a:spAutoFit/>
          </a:bodyPr>
          <a:lstStyle/>
          <a:p>
            <a:pPr marL="12700" marR="5080" algn="just" rtl="1">
              <a:spcBef>
                <a:spcPts val="1200"/>
              </a:spcBef>
            </a:pPr>
            <a:r>
              <a:rPr lang="ar-SY" sz="2400" dirty="0">
                <a:cs typeface="Calibri"/>
              </a:rPr>
              <a:t>عادة ما تكون التقلصات متوسطة الشدة وقصيرة المدة ومتقطعة في بداية المخاض. تزداد مدة التقلصات وشدتها وتواترها مع تقدم العملية. في حين أن الانقباضات تحدث في البداية كل 10-15 دقيقة وتستمر لمدة 15-30 ثانية فإنها تحدث كل 2-3 دقائق مع اقتراب الولادة وتستمر لمدة 60-90 ثانية. يتحقق فتح عنق الرحم نتيجةً لهذه التقلصات القوية.</a:t>
            </a:r>
          </a:p>
          <a:p>
            <a:pPr marL="12700" marR="5080" algn="just" rtl="1">
              <a:spcBef>
                <a:spcPts val="1200"/>
              </a:spcBef>
            </a:pPr>
            <a:r>
              <a:rPr lang="ar-SY" sz="2400" dirty="0">
                <a:cs typeface="Calibri"/>
              </a:rPr>
              <a:t>بالإضافة إلى ذلك فإن الشعور بالألم مع تقلصات في البطن لدى بعض النساء الحوامل عرض آخر يشير إلى بداية المخاض. تصبح هذه الآلام التي تكون خفيفة وقصيرة المدة ونادرة في البداية أطول وأكثر شدة وتواتراً.</a:t>
            </a:r>
          </a:p>
        </p:txBody>
      </p:sp>
    </p:spTree>
    <p:extLst>
      <p:ext uri="{BB962C8B-B14F-4D97-AF65-F5344CB8AC3E}">
        <p14:creationId xmlns:p14="http://schemas.microsoft.com/office/powerpoint/2010/main" val="2852595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CB75E262-BBA2-4962-9DFE-94637C575059}"/>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0C7FC0ED-7815-4C03-9D1F-E4788133B4F7}"/>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DAE62AD7-76DA-4188-80A5-FCD803262328}"/>
              </a:ext>
            </a:extLst>
          </p:cNvPr>
          <p:cNvSpPr/>
          <p:nvPr/>
        </p:nvSpPr>
        <p:spPr>
          <a:xfrm>
            <a:off x="594985" y="2969981"/>
            <a:ext cx="2783001" cy="646331"/>
          </a:xfrm>
          <a:prstGeom prst="rect">
            <a:avLst/>
          </a:prstGeom>
        </p:spPr>
        <p:txBody>
          <a:bodyPr wrap="square">
            <a:spAutoFit/>
          </a:bodyPr>
          <a:lstStyle/>
          <a:p>
            <a:pPr algn="ctr" rtl="1"/>
            <a:r>
              <a:rPr lang="ar-SY" sz="3600" b="1" kern="0" dirty="0">
                <a:solidFill>
                  <a:schemeClr val="bg1"/>
                </a:solidFill>
                <a:latin typeface="Calibri"/>
                <a:ea typeface="+mj-ea"/>
                <a:cs typeface="Calibri"/>
              </a:rPr>
              <a:t>الولادة الطبيعية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517397"/>
            <a:ext cx="7016751" cy="4078681"/>
          </a:xfrm>
          <a:prstGeom prst="rect">
            <a:avLst/>
          </a:prstGeom>
        </p:spPr>
        <p:txBody>
          <a:bodyPr vert="horz" wrap="square" lIns="0" tIns="137795" rIns="0" bIns="0" rtlCol="0" anchor="ctr">
            <a:spAutoFit/>
          </a:bodyPr>
          <a:lstStyle/>
          <a:p>
            <a:pPr marL="12700" marR="5080" algn="just" rtl="1">
              <a:spcBef>
                <a:spcPts val="600"/>
              </a:spcBef>
            </a:pPr>
            <a:r>
              <a:rPr lang="ar-SY" dirty="0">
                <a:cs typeface="Calibri"/>
              </a:rPr>
              <a:t>الولادة الطبيعية؛ هي ولادة الطفل والمشيمة منفصلين عن جسد الأم عبر قناة الولادة بين الأسابيع 38-42 من الحمل نتيجةً لبدء التقلصات في الرحم وفتح عنق الرحم.</a:t>
            </a:r>
          </a:p>
          <a:p>
            <a:pPr marL="12700" marR="5080" algn="just" rtl="1">
              <a:spcBef>
                <a:spcPts val="600"/>
              </a:spcBef>
            </a:pPr>
            <a:r>
              <a:rPr lang="ar-SY" b="1" u="sng" dirty="0">
                <a:cs typeface="Calibri"/>
              </a:rPr>
              <a:t>مزايا الولادة الطبيعية؛</a:t>
            </a:r>
          </a:p>
          <a:p>
            <a:pPr marL="298450" marR="5080" indent="-285750" algn="just" rtl="1">
              <a:spcBef>
                <a:spcPts val="600"/>
              </a:spcBef>
              <a:buFont typeface="Arial" panose="020B0604020202020204" pitchFamily="34" charset="0"/>
              <a:buChar char="•"/>
            </a:pPr>
            <a:r>
              <a:rPr lang="ar-SY" dirty="0">
                <a:cs typeface="Calibri"/>
              </a:rPr>
              <a:t>يفرز حليبكم بعد الولادة مباشرة ويمكنكم إرضاع طفلكم في وقت قصير بفضل الهرمونات التي يفرزها الجسم خلال عملية الولادة.</a:t>
            </a:r>
          </a:p>
          <a:p>
            <a:pPr marL="298450" marR="5080" indent="-285750" algn="just" rtl="1">
              <a:spcBef>
                <a:spcPts val="600"/>
              </a:spcBef>
              <a:buFont typeface="Arial" panose="020B0604020202020204" pitchFamily="34" charset="0"/>
              <a:buChar char="•"/>
            </a:pPr>
            <a:r>
              <a:rPr lang="ar-SY" dirty="0">
                <a:cs typeface="Calibri"/>
              </a:rPr>
              <a:t>يمكنكم بناء الرابطة العاطفية بينكم وبين طفلكم في وقت أقصر.</a:t>
            </a:r>
          </a:p>
          <a:p>
            <a:pPr marL="298450" marR="5080" indent="-285750" algn="just" rtl="1">
              <a:spcBef>
                <a:spcPts val="600"/>
              </a:spcBef>
              <a:buFont typeface="Arial" panose="020B0604020202020204" pitchFamily="34" charset="0"/>
              <a:buChar char="•"/>
            </a:pPr>
            <a:r>
              <a:rPr lang="ar-SY" dirty="0">
                <a:cs typeface="Calibri"/>
              </a:rPr>
              <a:t>يمكنكم العودة إلى حياتكم اليومية في وقت أقصر بعد الولادة.</a:t>
            </a:r>
          </a:p>
          <a:p>
            <a:pPr marL="298450" marR="5080" indent="-285750" algn="just" rtl="1">
              <a:spcBef>
                <a:spcPts val="600"/>
              </a:spcBef>
              <a:buFont typeface="Arial" panose="020B0604020202020204" pitchFamily="34" charset="0"/>
              <a:buChar char="•"/>
            </a:pPr>
            <a:r>
              <a:rPr lang="ar-SY" dirty="0">
                <a:cs typeface="Calibri"/>
              </a:rPr>
              <a:t>الولادة الطبيعية لا تحد من عدد الولادات</a:t>
            </a:r>
          </a:p>
          <a:p>
            <a:pPr marL="298450" marR="5080" indent="-285750" algn="just" rtl="1">
              <a:spcBef>
                <a:spcPts val="600"/>
              </a:spcBef>
              <a:buFont typeface="Arial" panose="020B0604020202020204" pitchFamily="34" charset="0"/>
              <a:buChar char="•"/>
            </a:pPr>
            <a:r>
              <a:rPr lang="ar-SY" dirty="0">
                <a:cs typeface="Calibri"/>
              </a:rPr>
              <a:t>إقامتكم في المشفى أقصر من الولادة القيصرية</a:t>
            </a:r>
          </a:p>
          <a:p>
            <a:pPr marL="298450" marR="5080" indent="-285750" algn="just" rtl="1">
              <a:spcBef>
                <a:spcPts val="600"/>
              </a:spcBef>
              <a:buFont typeface="Arial" panose="020B0604020202020204" pitchFamily="34" charset="0"/>
              <a:buChar char="•"/>
            </a:pPr>
            <a:r>
              <a:rPr lang="ar-SY" dirty="0">
                <a:cs typeface="Calibri"/>
              </a:rPr>
              <a:t>يقل احتمال إصابة طفلكم بضيق التنفس مقارنةً بالولادة القيصرية عندما تلدون ولادة طبيعية.</a:t>
            </a:r>
          </a:p>
          <a:p>
            <a:pPr marL="298450" marR="5080" indent="-285750" algn="just" rtl="1">
              <a:spcBef>
                <a:spcPts val="600"/>
              </a:spcBef>
              <a:buFont typeface="Arial" panose="020B0604020202020204" pitchFamily="34" charset="0"/>
              <a:buChar char="•"/>
            </a:pPr>
            <a:r>
              <a:rPr lang="ar-SY" dirty="0">
                <a:cs typeface="Calibri"/>
              </a:rPr>
              <a:t>خطر المرض / العجز والموت عند الأم في الولادة الطبيعية أقل من الولادة القيصرية.</a:t>
            </a:r>
          </a:p>
        </p:txBody>
      </p:sp>
    </p:spTree>
    <p:extLst>
      <p:ext uri="{BB962C8B-B14F-4D97-AF65-F5344CB8AC3E}">
        <p14:creationId xmlns:p14="http://schemas.microsoft.com/office/powerpoint/2010/main" val="416395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82BFF6AB-0B03-4C86-A1C7-8E9FF01D6FE0}"/>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2B28ECE3-D12F-4F58-BD1F-70C0480D96C5}"/>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3759D822-DAF5-4D9E-99C9-A788C41D0383}"/>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العناية</a:t>
            </a:r>
          </a:p>
          <a:p>
            <a:pPr algn="ctr" rtl="1"/>
            <a:r>
              <a:rPr lang="ar-SY" sz="3600" b="1" kern="0" dirty="0">
                <a:solidFill>
                  <a:schemeClr val="bg1"/>
                </a:solidFill>
                <a:latin typeface="Calibri"/>
                <a:ea typeface="+mj-ea"/>
                <a:cs typeface="Calibri"/>
              </a:rPr>
              <a:t>بعد الولادة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986757"/>
            <a:ext cx="7016751" cy="3139962"/>
          </a:xfrm>
          <a:prstGeom prst="rect">
            <a:avLst/>
          </a:prstGeom>
        </p:spPr>
        <p:txBody>
          <a:bodyPr vert="horz" wrap="square" lIns="0" tIns="137795" rIns="0" bIns="0" rtlCol="0" anchor="ctr">
            <a:spAutoFit/>
          </a:bodyPr>
          <a:lstStyle/>
          <a:p>
            <a:pPr marL="12700" marR="5080" algn="just" rtl="1">
              <a:spcBef>
                <a:spcPts val="600"/>
              </a:spcBef>
            </a:pPr>
            <a:r>
              <a:rPr lang="ar-SY" sz="2000" dirty="0">
                <a:cs typeface="Calibri"/>
              </a:rPr>
              <a:t>النفاس هو المرحلة التي تبدأ بعد الولادة مباشرة وتستمر حتى اليوم الثاني والأربعين. تتم متابعة الأم من قبل العاملين الصحيين خلال فترة ما بعد الحمل وفقاً لـ "</a:t>
            </a:r>
            <a:r>
              <a:rPr lang="ar-SY" sz="2000" b="1" dirty="0">
                <a:cs typeface="Calibri"/>
              </a:rPr>
              <a:t>دليل تدبير العناية بعد الولادة</a:t>
            </a:r>
            <a:r>
              <a:rPr lang="ar-SY" sz="2000" dirty="0">
                <a:cs typeface="Calibri"/>
              </a:rPr>
              <a:t>".</a:t>
            </a:r>
          </a:p>
          <a:p>
            <a:pPr marL="12700" marR="5080" algn="just" rtl="1">
              <a:spcBef>
                <a:spcPts val="600"/>
              </a:spcBef>
            </a:pPr>
            <a:endParaRPr lang="ar-SY" sz="2000" dirty="0">
              <a:cs typeface="Calibri"/>
            </a:endParaRPr>
          </a:p>
          <a:p>
            <a:pPr marL="361950" marR="5080" algn="just" rtl="1">
              <a:spcBef>
                <a:spcPts val="600"/>
              </a:spcBef>
            </a:pPr>
            <a:r>
              <a:rPr lang="ar-SY" sz="2000" dirty="0">
                <a:cs typeface="Calibri"/>
              </a:rPr>
              <a:t>تهدف العناية بعد الولادة إلى منع وفيات الأمهات خلال الـ 48 ساعة الأولى من خلال الكشف المبكر عن الحالات الخطرة وتقديم المشورة للأم وأقاربها حول فترة النفاس واستخدام وسائل الصحة الإنجابية ومواصلة الدعم الغذائي. يتم ضمان بقاء النفساء في المشفى لمدة 24 ساعة بعد الولادة الطبيعية و48 ساعة بعد الولادة القيصرية.</a:t>
            </a:r>
          </a:p>
        </p:txBody>
      </p:sp>
    </p:spTree>
    <p:extLst>
      <p:ext uri="{BB962C8B-B14F-4D97-AF65-F5344CB8AC3E}">
        <p14:creationId xmlns:p14="http://schemas.microsoft.com/office/powerpoint/2010/main" val="702650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988783"/>
            <a:ext cx="2704289" cy="1200329"/>
          </a:xfrm>
          <a:prstGeom prst="rect">
            <a:avLst/>
          </a:prstGeom>
          <a:noFill/>
        </p:spPr>
        <p:txBody>
          <a:bodyPr wrap="square" rtlCol="0">
            <a:spAutoFit/>
          </a:bodyPr>
          <a:lstStyle/>
          <a:p>
            <a:r>
              <a:rPr lang="en-TR" sz="2400" dirty="0"/>
              <a:t>Bu alana</a:t>
            </a:r>
          </a:p>
          <a:p>
            <a:r>
              <a:rPr lang="en-TR" sz="2400" dirty="0"/>
              <a:t>görsel</a:t>
            </a:r>
          </a:p>
          <a:p>
            <a:r>
              <a:rPr lang="en-TR" sz="2400" dirty="0"/>
              <a:t>yerleştirilebilir</a:t>
            </a:r>
          </a:p>
        </p:txBody>
      </p:sp>
      <p:pic>
        <p:nvPicPr>
          <p:cNvPr id="8" name="Resim 7">
            <a:extLst>
              <a:ext uri="{FF2B5EF4-FFF2-40B4-BE49-F238E27FC236}">
                <a16:creationId xmlns:a16="http://schemas.microsoft.com/office/drawing/2014/main" id="{D83E5D83-4EE3-449C-9A4B-43D88055D5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16978" y="1472540"/>
            <a:ext cx="3123988" cy="4393870"/>
          </a:xfrm>
          <a:prstGeom prst="rect">
            <a:avLst/>
          </a:prstGeom>
        </p:spPr>
      </p:pic>
      <p:sp>
        <p:nvSpPr>
          <p:cNvPr id="7" name="Dikdörtgen: Köşeleri Yuvarlatılmış 6">
            <a:extLst>
              <a:ext uri="{FF2B5EF4-FFF2-40B4-BE49-F238E27FC236}">
                <a16:creationId xmlns:a16="http://schemas.microsoft.com/office/drawing/2014/main" id="{7D040E64-77D0-4B85-99EB-027C142C8D2B}"/>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99A7475B-E6B4-4FC6-AD12-345D4C31DB9F}"/>
              </a:ext>
            </a:extLst>
          </p:cNvPr>
          <p:cNvPicPr>
            <a:picLocks noChangeAspect="1"/>
          </p:cNvPicPr>
          <p:nvPr/>
        </p:nvPicPr>
        <p:blipFill>
          <a:blip r:embed="rId4"/>
          <a:stretch>
            <a:fillRect/>
          </a:stretch>
        </p:blipFill>
        <p:spPr>
          <a:xfrm>
            <a:off x="1713021" y="5817335"/>
            <a:ext cx="1067586" cy="181393"/>
          </a:xfrm>
          <a:prstGeom prst="rect">
            <a:avLst/>
          </a:prstGeom>
        </p:spPr>
      </p:pic>
      <p:sp>
        <p:nvSpPr>
          <p:cNvPr id="13" name="Dikdörtgen: Köşeleri Yuvarlatılmış 12">
            <a:extLst>
              <a:ext uri="{FF2B5EF4-FFF2-40B4-BE49-F238E27FC236}">
                <a16:creationId xmlns:a16="http://schemas.microsoft.com/office/drawing/2014/main" id="{943D1B47-D62B-4528-BC5D-EB7C99B13D77}"/>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A9BEA028-3C95-4E00-9B70-2FEA6AE933E8}"/>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العناية</a:t>
            </a:r>
          </a:p>
          <a:p>
            <a:pPr algn="ctr" rtl="1"/>
            <a:r>
              <a:rPr lang="ar-SY" sz="3600" b="1" kern="0" dirty="0">
                <a:solidFill>
                  <a:schemeClr val="bg1"/>
                </a:solidFill>
                <a:latin typeface="Calibri"/>
                <a:ea typeface="+mj-ea"/>
                <a:cs typeface="Calibri"/>
              </a:rPr>
              <a:t>بعد الولادة</a:t>
            </a:r>
          </a:p>
        </p:txBody>
      </p:sp>
      <p:sp>
        <p:nvSpPr>
          <p:cNvPr id="15" name="Dikdörtgen 14">
            <a:extLst>
              <a:ext uri="{FF2B5EF4-FFF2-40B4-BE49-F238E27FC236}">
                <a16:creationId xmlns:a16="http://schemas.microsoft.com/office/drawing/2014/main" id="{F38F5F5A-26DA-4FDE-9488-6A44FF696E49}"/>
              </a:ext>
            </a:extLst>
          </p:cNvPr>
          <p:cNvSpPr/>
          <p:nvPr/>
        </p:nvSpPr>
        <p:spPr>
          <a:xfrm rot="21172958">
            <a:off x="3720289" y="2563187"/>
            <a:ext cx="2747341" cy="830997"/>
          </a:xfrm>
          <a:prstGeom prst="rect">
            <a:avLst/>
          </a:prstGeom>
          <a:solidFill>
            <a:srgbClr val="58B5AF"/>
          </a:solidFill>
          <a:ln>
            <a:solidFill>
              <a:schemeClr val="bg1"/>
            </a:solidFill>
          </a:ln>
          <a:scene3d>
            <a:camera prst="perspectiveHeroicExtremeLeftFacing"/>
            <a:lightRig rig="threePt" dir="t"/>
          </a:scene3d>
        </p:spPr>
        <p:txBody>
          <a:bodyPr wrap="square" lIns="91440" tIns="45720" rIns="91440" bIns="45720">
            <a:spAutoFit/>
          </a:bodyPr>
          <a:lstStyle/>
          <a:p>
            <a:pPr algn="ctr" rtl="1"/>
            <a:r>
              <a:rPr lang="ar-SY" sz="2400" b="1" dirty="0">
                <a:solidFill>
                  <a:schemeClr val="bg1"/>
                </a:solidFill>
                <a:effectLst>
                  <a:outerShdw blurRad="38100" dist="38100" dir="2700000" algn="tl">
                    <a:srgbClr val="000000">
                      <a:alpha val="43137"/>
                    </a:srgbClr>
                  </a:outerShdw>
                </a:effectLst>
                <a:cs typeface="Calibri"/>
              </a:rPr>
              <a:t>دليل تدبير</a:t>
            </a:r>
          </a:p>
          <a:p>
            <a:pPr algn="ctr" rtl="1"/>
            <a:r>
              <a:rPr lang="ar-SY" sz="2400" b="1" dirty="0">
                <a:solidFill>
                  <a:schemeClr val="bg1"/>
                </a:solidFill>
                <a:effectLst>
                  <a:outerShdw blurRad="38100" dist="38100" dir="2700000" algn="tl">
                    <a:srgbClr val="000000">
                      <a:alpha val="43137"/>
                    </a:srgbClr>
                  </a:outerShdw>
                </a:effectLst>
                <a:cs typeface="Calibri"/>
              </a:rPr>
              <a:t>العناية بعد الولادة</a:t>
            </a:r>
            <a:endParaRPr lang="tr-TR" sz="2400" b="1" cap="none" spc="0" dirty="0">
              <a:ln w="0"/>
              <a:solidFill>
                <a:schemeClr val="bg1"/>
              </a:solidFill>
              <a:effectLst>
                <a:outerShdw blurRad="38100" dist="38100" dir="2700000" algn="tl">
                  <a:srgbClr val="000000">
                    <a:alpha val="43137"/>
                  </a:srgbClr>
                </a:outerShdw>
              </a:effectLst>
            </a:endParaRPr>
          </a:p>
        </p:txBody>
      </p:sp>
      <p:sp>
        <p:nvSpPr>
          <p:cNvPr id="16" name="object 4">
            <a:extLst>
              <a:ext uri="{FF2B5EF4-FFF2-40B4-BE49-F238E27FC236}">
                <a16:creationId xmlns:a16="http://schemas.microsoft.com/office/drawing/2014/main" id="{33FE8499-0CA6-4D48-B49C-B075E0AF8FF9}"/>
              </a:ext>
            </a:extLst>
          </p:cNvPr>
          <p:cNvSpPr txBox="1"/>
          <p:nvPr/>
        </p:nvSpPr>
        <p:spPr>
          <a:xfrm>
            <a:off x="7118121" y="2303479"/>
            <a:ext cx="4400580" cy="2724464"/>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يتم القيام بالعناية بعد الولادة لدى جميع النساء في حالة النفاس وفقاً لـ "دليل تدبير العناية بعد الولادة" الذي أعدته وزارتنا من أجل تقديم خدمة معيارية وآمنة ومؤهلة ولضمان الوحدة في الممارسة العملية.</a:t>
            </a:r>
          </a:p>
        </p:txBody>
      </p:sp>
    </p:spTree>
    <p:extLst>
      <p:ext uri="{BB962C8B-B14F-4D97-AF65-F5344CB8AC3E}">
        <p14:creationId xmlns:p14="http://schemas.microsoft.com/office/powerpoint/2010/main" val="3744034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70DD4CC0-EF43-4960-A3B8-45124245CE9F}"/>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095BFF0D-221E-487E-B242-BB28D1F9F8FC}"/>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D65F936D-3AB1-4592-9E81-11D4876E8DB6}"/>
              </a:ext>
            </a:extLst>
          </p:cNvPr>
          <p:cNvSpPr/>
          <p:nvPr/>
        </p:nvSpPr>
        <p:spPr>
          <a:xfrm>
            <a:off x="594985" y="2969981"/>
            <a:ext cx="2783001" cy="1200329"/>
          </a:xfrm>
          <a:prstGeom prst="rect">
            <a:avLst/>
          </a:prstGeom>
        </p:spPr>
        <p:txBody>
          <a:bodyPr wrap="square">
            <a:spAutoFit/>
          </a:bodyPr>
          <a:lstStyle/>
          <a:p>
            <a:pPr algn="ctr" rtl="1"/>
            <a:r>
              <a:rPr lang="ar-SY" sz="3600" b="1" kern="0" dirty="0">
                <a:solidFill>
                  <a:schemeClr val="bg1"/>
                </a:solidFill>
                <a:latin typeface="Calibri"/>
                <a:ea typeface="+mj-ea"/>
                <a:cs typeface="Calibri"/>
              </a:rPr>
              <a:t>العناية</a:t>
            </a:r>
          </a:p>
          <a:p>
            <a:pPr algn="ctr" rtl="1"/>
            <a:r>
              <a:rPr lang="ar-SY" sz="3600" b="1" kern="0" dirty="0">
                <a:solidFill>
                  <a:schemeClr val="bg1"/>
                </a:solidFill>
                <a:latin typeface="Calibri"/>
                <a:ea typeface="+mj-ea"/>
                <a:cs typeface="Calibri"/>
              </a:rPr>
              <a:t>بعد الولادة</a:t>
            </a:r>
          </a:p>
        </p:txBody>
      </p:sp>
      <p:sp>
        <p:nvSpPr>
          <p:cNvPr id="8" name="object 4">
            <a:extLst>
              <a:ext uri="{FF2B5EF4-FFF2-40B4-BE49-F238E27FC236}">
                <a16:creationId xmlns:a16="http://schemas.microsoft.com/office/drawing/2014/main" id="{C66FE390-7E26-41A0-9F5B-6B9637986677}"/>
              </a:ext>
            </a:extLst>
          </p:cNvPr>
          <p:cNvSpPr txBox="1"/>
          <p:nvPr/>
        </p:nvSpPr>
        <p:spPr>
          <a:xfrm>
            <a:off x="4501950" y="1940591"/>
            <a:ext cx="7016751" cy="3232295"/>
          </a:xfrm>
          <a:prstGeom prst="rect">
            <a:avLst/>
          </a:prstGeom>
        </p:spPr>
        <p:txBody>
          <a:bodyPr vert="horz" wrap="square" lIns="0" tIns="137795" rIns="0" bIns="0" rtlCol="0" anchor="ctr">
            <a:spAutoFit/>
          </a:bodyPr>
          <a:lstStyle/>
          <a:p>
            <a:pPr marL="12700" marR="5080" algn="just" rtl="1">
              <a:spcBef>
                <a:spcPts val="600"/>
              </a:spcBef>
            </a:pPr>
            <a:r>
              <a:rPr lang="ar-SY" sz="2800" dirty="0">
                <a:cs typeface="Calibri"/>
              </a:rPr>
              <a:t>يجب أن تتم المتابعة </a:t>
            </a:r>
            <a:r>
              <a:rPr lang="ar-SY" sz="2800" dirty="0">
                <a:solidFill>
                  <a:srgbClr val="FF0000"/>
                </a:solidFill>
                <a:cs typeface="Calibri"/>
              </a:rPr>
              <a:t>3 مرات على الأقل </a:t>
            </a:r>
            <a:r>
              <a:rPr lang="ar-SY" sz="2800" dirty="0">
                <a:cs typeface="Calibri"/>
              </a:rPr>
              <a:t>من قبل المؤسسة الصحية التي ولدت فيها النفساء و</a:t>
            </a:r>
            <a:r>
              <a:rPr lang="ar-SY" sz="2800" dirty="0">
                <a:solidFill>
                  <a:srgbClr val="FF0000"/>
                </a:solidFill>
                <a:cs typeface="Calibri"/>
              </a:rPr>
              <a:t>3 مرات على الأقل</a:t>
            </a:r>
            <a:r>
              <a:rPr lang="ar-SY" sz="2800" dirty="0">
                <a:cs typeface="Calibri"/>
              </a:rPr>
              <a:t> بعد الخروج.</a:t>
            </a:r>
          </a:p>
          <a:p>
            <a:pPr marL="12700" marR="5080" algn="just" rtl="1">
              <a:spcBef>
                <a:spcPts val="600"/>
              </a:spcBef>
            </a:pPr>
            <a:r>
              <a:rPr lang="ar-SY" sz="2800" dirty="0">
                <a:cs typeface="Calibri"/>
              </a:rPr>
              <a:t>يجب القيام بالمتابعة بين الساعات </a:t>
            </a:r>
            <a:r>
              <a:rPr lang="ar-SY" sz="2800" dirty="0">
                <a:solidFill>
                  <a:srgbClr val="FF0000"/>
                </a:solidFill>
                <a:cs typeface="Calibri"/>
              </a:rPr>
              <a:t>0-1 و1-6 و6-24</a:t>
            </a:r>
            <a:r>
              <a:rPr lang="ar-SY" sz="2800" dirty="0">
                <a:cs typeface="Calibri"/>
              </a:rPr>
              <a:t> في العناية بعد الولادة في المشفى. في حين يجب القيام بالمتابعات الأخرى بين </a:t>
            </a:r>
            <a:r>
              <a:rPr lang="ar-SY" sz="2800" dirty="0">
                <a:solidFill>
                  <a:srgbClr val="FF0000"/>
                </a:solidFill>
                <a:cs typeface="Calibri"/>
              </a:rPr>
              <a:t>اليومين الثاني والخامس </a:t>
            </a:r>
            <a:r>
              <a:rPr lang="ar-SY" sz="2800" dirty="0">
                <a:cs typeface="Calibri"/>
              </a:rPr>
              <a:t>وفي كل من </a:t>
            </a:r>
            <a:r>
              <a:rPr lang="ar-SY" sz="2800" dirty="0">
                <a:solidFill>
                  <a:srgbClr val="FF0000"/>
                </a:solidFill>
                <a:cs typeface="Calibri"/>
              </a:rPr>
              <a:t>الأسبوعين الثان</a:t>
            </a:r>
            <a:r>
              <a:rPr lang="ar-SY" sz="2800" dirty="0">
                <a:cs typeface="Calibri"/>
              </a:rPr>
              <a:t>ي و</a:t>
            </a:r>
            <a:r>
              <a:rPr lang="ar-SY" sz="2800" dirty="0">
                <a:solidFill>
                  <a:srgbClr val="FF0000"/>
                </a:solidFill>
                <a:cs typeface="Calibri"/>
              </a:rPr>
              <a:t>السادس</a:t>
            </a:r>
            <a:r>
              <a:rPr lang="ar-SY" sz="2800" dirty="0">
                <a:cs typeface="Calibri"/>
              </a:rPr>
              <a:t>.</a:t>
            </a:r>
          </a:p>
        </p:txBody>
      </p:sp>
    </p:spTree>
    <p:extLst>
      <p:ext uri="{BB962C8B-B14F-4D97-AF65-F5344CB8AC3E}">
        <p14:creationId xmlns:p14="http://schemas.microsoft.com/office/powerpoint/2010/main" val="3147675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C641D-181A-CF4D-A8EA-F15BA0730209}"/>
              </a:ext>
            </a:extLst>
          </p:cNvPr>
          <p:cNvPicPr>
            <a:picLocks noChangeAspect="1"/>
          </p:cNvPicPr>
          <p:nvPr/>
        </p:nvPicPr>
        <p:blipFill>
          <a:blip r:embed="rId2"/>
          <a:stretch>
            <a:fillRect/>
          </a:stretch>
        </p:blipFill>
        <p:spPr>
          <a:xfrm>
            <a:off x="0" y="0"/>
            <a:ext cx="12192000" cy="6858000"/>
          </a:xfrm>
          <a:prstGeom prst="rect">
            <a:avLst/>
          </a:prstGeom>
        </p:spPr>
      </p:pic>
      <p:sp>
        <p:nvSpPr>
          <p:cNvPr id="4" name="Dikdörtgen: Köşeleri Yuvarlatılmış 3">
            <a:extLst>
              <a:ext uri="{FF2B5EF4-FFF2-40B4-BE49-F238E27FC236}">
                <a16:creationId xmlns:a16="http://schemas.microsoft.com/office/drawing/2014/main" id="{D28FDBEE-7634-4AA8-B0D1-4B1D3CC5C519}"/>
              </a:ext>
            </a:extLst>
          </p:cNvPr>
          <p:cNvSpPr/>
          <p:nvPr/>
        </p:nvSpPr>
        <p:spPr>
          <a:xfrm>
            <a:off x="1583473" y="617106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D5D6B270-4ED1-4576-8D01-F7D596928F58}"/>
              </a:ext>
            </a:extLst>
          </p:cNvPr>
          <p:cNvPicPr>
            <a:picLocks noChangeAspect="1"/>
          </p:cNvPicPr>
          <p:nvPr/>
        </p:nvPicPr>
        <p:blipFill>
          <a:blip r:embed="rId3"/>
          <a:stretch>
            <a:fillRect/>
          </a:stretch>
        </p:blipFill>
        <p:spPr>
          <a:xfrm>
            <a:off x="1713021" y="5817335"/>
            <a:ext cx="1067586" cy="181393"/>
          </a:xfrm>
          <a:prstGeom prst="rect">
            <a:avLst/>
          </a:prstGeom>
        </p:spPr>
      </p:pic>
      <p:sp>
        <p:nvSpPr>
          <p:cNvPr id="7" name="Dikdörtgen: Köşeleri Yuvarlatılmış 6">
            <a:extLst>
              <a:ext uri="{FF2B5EF4-FFF2-40B4-BE49-F238E27FC236}">
                <a16:creationId xmlns:a16="http://schemas.microsoft.com/office/drawing/2014/main" id="{68978CE2-186E-46BA-9DD1-0CD1AB67C007}"/>
              </a:ext>
            </a:extLst>
          </p:cNvPr>
          <p:cNvSpPr/>
          <p:nvPr/>
        </p:nvSpPr>
        <p:spPr>
          <a:xfrm>
            <a:off x="1849581" y="581711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7">
            <a:extLst>
              <a:ext uri="{FF2B5EF4-FFF2-40B4-BE49-F238E27FC236}">
                <a16:creationId xmlns:a16="http://schemas.microsoft.com/office/drawing/2014/main" id="{5C141757-8F5C-4C9F-87EF-34852AF44390}"/>
              </a:ext>
            </a:extLst>
          </p:cNvPr>
          <p:cNvSpPr/>
          <p:nvPr/>
        </p:nvSpPr>
        <p:spPr>
          <a:xfrm>
            <a:off x="3583780" y="2989236"/>
            <a:ext cx="4615775" cy="1157237"/>
          </a:xfrm>
          <a:prstGeom prst="rect">
            <a:avLst/>
          </a:prstGeom>
          <a:noFill/>
          <a:ln w="25400" cap="flat" cmpd="sng" algn="ctr">
            <a:no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ش</a:t>
            </a:r>
            <a:r>
              <a:rPr kumimoji="0" lang="ar-SY" sz="44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rPr>
              <a:t>ـــــــــــــــــــــــــــــكراً لكـــــــــــــــــــــــــــــم ...</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911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13" name="Dikdörtgen: Köşeleri Yuvarlatılmış 12">
            <a:extLst>
              <a:ext uri="{FF2B5EF4-FFF2-40B4-BE49-F238E27FC236}">
                <a16:creationId xmlns:a16="http://schemas.microsoft.com/office/drawing/2014/main" id="{2F671665-6DB8-4C4E-941E-67876B7ABB94}"/>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4" name="Dikdörtgen: Köşeleri Yuvarlatılmış 13">
            <a:extLst>
              <a:ext uri="{FF2B5EF4-FFF2-40B4-BE49-F238E27FC236}">
                <a16:creationId xmlns:a16="http://schemas.microsoft.com/office/drawing/2014/main" id="{12E51BCA-73E7-4FC9-8A60-3DC9272C9B8A}"/>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CE5BE843-DEB9-424B-A853-3510DE286803}"/>
              </a:ext>
            </a:extLst>
          </p:cNvPr>
          <p:cNvSpPr/>
          <p:nvPr/>
        </p:nvSpPr>
        <p:spPr>
          <a:xfrm>
            <a:off x="594985" y="2748308"/>
            <a:ext cx="2702521" cy="1323439"/>
          </a:xfrm>
          <a:prstGeom prst="rect">
            <a:avLst/>
          </a:prstGeom>
        </p:spPr>
        <p:txBody>
          <a:bodyPr wrap="square">
            <a:spAutoFit/>
          </a:bodyPr>
          <a:lstStyle/>
          <a:p>
            <a:pPr algn="ctr" rtl="1"/>
            <a:r>
              <a:rPr lang="ar-SY" sz="4000" b="1" kern="0" dirty="0">
                <a:solidFill>
                  <a:schemeClr val="bg1"/>
                </a:solidFill>
                <a:latin typeface="Calibri"/>
                <a:ea typeface="+mj-ea"/>
                <a:cs typeface="Calibri"/>
              </a:rPr>
              <a:t>العناية</a:t>
            </a:r>
          </a:p>
          <a:p>
            <a:pPr algn="ctr" rtl="1"/>
            <a:r>
              <a:rPr lang="ar-SY" sz="4000" b="1" kern="0" dirty="0">
                <a:solidFill>
                  <a:schemeClr val="bg1"/>
                </a:solidFill>
                <a:latin typeface="Calibri"/>
                <a:ea typeface="+mj-ea"/>
                <a:cs typeface="Calibri"/>
              </a:rPr>
              <a:t>قبل الولادة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object 4">
            <a:extLst>
              <a:ext uri="{FF2B5EF4-FFF2-40B4-BE49-F238E27FC236}">
                <a16:creationId xmlns:a16="http://schemas.microsoft.com/office/drawing/2014/main" id="{92C804A7-DCAC-4104-95AD-87594D42D421}"/>
              </a:ext>
            </a:extLst>
          </p:cNvPr>
          <p:cNvSpPr txBox="1"/>
          <p:nvPr/>
        </p:nvSpPr>
        <p:spPr>
          <a:xfrm>
            <a:off x="4501950" y="1752391"/>
            <a:ext cx="7016751" cy="3555460"/>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متابعات الحمل</a:t>
            </a:r>
          </a:p>
          <a:p>
            <a:pPr marL="12700" marR="5080" algn="just" rtl="1">
              <a:spcBef>
                <a:spcPts val="1200"/>
              </a:spcBef>
            </a:pPr>
            <a:r>
              <a:rPr lang="ar-SY" sz="2800" dirty="0">
                <a:cs typeface="Calibri"/>
              </a:rPr>
              <a:t>تتم متابعة النساء الحوامل أربع مرات على الأقل.</a:t>
            </a:r>
          </a:p>
          <a:p>
            <a:pPr marL="469900" marR="5080" indent="-457200" algn="just" rtl="1">
              <a:spcBef>
                <a:spcPts val="1200"/>
              </a:spcBef>
              <a:buFont typeface="Arial" panose="020B0604020202020204" pitchFamily="34" charset="0"/>
              <a:buChar char="•"/>
            </a:pPr>
            <a:r>
              <a:rPr lang="ar-SY" sz="2800" dirty="0">
                <a:cs typeface="Calibri"/>
              </a:rPr>
              <a:t>تجرى المتابعة الأولى حتى الأسبوع الرابع عشر من الحمل،</a:t>
            </a:r>
          </a:p>
          <a:p>
            <a:pPr marL="469900" marR="5080" indent="-457200" algn="just" rtl="1">
              <a:spcBef>
                <a:spcPts val="1200"/>
              </a:spcBef>
              <a:buFont typeface="Arial" panose="020B0604020202020204" pitchFamily="34" charset="0"/>
              <a:buChar char="•"/>
            </a:pPr>
            <a:r>
              <a:rPr lang="ar-SY" sz="2800" dirty="0">
                <a:cs typeface="Calibri"/>
              </a:rPr>
              <a:t>والمتابعة الثانية بين الأسابيع 18 – 24،</a:t>
            </a:r>
          </a:p>
          <a:p>
            <a:pPr marL="469900" marR="5080" indent="-457200" algn="just" rtl="1">
              <a:spcBef>
                <a:spcPts val="1200"/>
              </a:spcBef>
              <a:buFont typeface="Arial" panose="020B0604020202020204" pitchFamily="34" charset="0"/>
              <a:buChar char="•"/>
            </a:pPr>
            <a:r>
              <a:rPr lang="ar-SY" sz="2800" dirty="0">
                <a:cs typeface="Calibri"/>
              </a:rPr>
              <a:t>والمتابعة الثالثة بين الأسابيع 28 – 32،</a:t>
            </a:r>
          </a:p>
          <a:p>
            <a:pPr marL="469900" marR="5080" indent="-457200" algn="just" rtl="1">
              <a:spcBef>
                <a:spcPts val="1200"/>
              </a:spcBef>
              <a:buFont typeface="Arial" panose="020B0604020202020204" pitchFamily="34" charset="0"/>
              <a:buChar char="•"/>
            </a:pPr>
            <a:r>
              <a:rPr lang="ar-SY" sz="2800" dirty="0">
                <a:cs typeface="Calibri"/>
              </a:rPr>
              <a:t>والمتابعة الرابعة بين الأسابيع 36 – 38.</a:t>
            </a:r>
            <a:endParaRPr lang="ar-SA" sz="2800" dirty="0">
              <a:cs typeface="Calibri"/>
            </a:endParaRPr>
          </a:p>
        </p:txBody>
      </p:sp>
    </p:spTree>
    <p:extLst>
      <p:ext uri="{BB962C8B-B14F-4D97-AF65-F5344CB8AC3E}">
        <p14:creationId xmlns:p14="http://schemas.microsoft.com/office/powerpoint/2010/main" val="313106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B8B86793-EE0D-48B8-933A-21FC087DE84B}"/>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D0AF2121-3084-43D5-8566-18DBD48C5B19}"/>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C82B69E1-6EDB-4D97-999D-D8BAE9D04022}"/>
              </a:ext>
            </a:extLst>
          </p:cNvPr>
          <p:cNvSpPr/>
          <p:nvPr/>
        </p:nvSpPr>
        <p:spPr>
          <a:xfrm>
            <a:off x="594985" y="2415793"/>
            <a:ext cx="2702521" cy="1938992"/>
          </a:xfrm>
          <a:prstGeom prst="rect">
            <a:avLst/>
          </a:prstGeom>
        </p:spPr>
        <p:txBody>
          <a:bodyPr wrap="square">
            <a:spAutoFit/>
          </a:bodyPr>
          <a:lstStyle/>
          <a:p>
            <a:pPr algn="ctr" rtl="1"/>
            <a:r>
              <a:rPr lang="ar-SY" sz="4000" b="1" kern="0" dirty="0">
                <a:solidFill>
                  <a:schemeClr val="bg1"/>
                </a:solidFill>
                <a:latin typeface="Calibri"/>
                <a:ea typeface="+mj-ea"/>
                <a:cs typeface="Calibri"/>
              </a:rPr>
              <a:t>استشارة العناية</a:t>
            </a:r>
          </a:p>
          <a:p>
            <a:pPr algn="ctr" rtl="1"/>
            <a:r>
              <a:rPr lang="ar-SY" sz="4000" b="1" kern="0" dirty="0">
                <a:solidFill>
                  <a:schemeClr val="bg1"/>
                </a:solidFill>
                <a:latin typeface="Calibri"/>
                <a:ea typeface="+mj-ea"/>
                <a:cs typeface="Calibri"/>
              </a:rPr>
              <a:t>قبل الولادة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object 4">
            <a:extLst>
              <a:ext uri="{FF2B5EF4-FFF2-40B4-BE49-F238E27FC236}">
                <a16:creationId xmlns:a16="http://schemas.microsoft.com/office/drawing/2014/main" id="{5FF11B4B-70CF-4302-81ED-5E9ACA1F6527}"/>
              </a:ext>
            </a:extLst>
          </p:cNvPr>
          <p:cNvSpPr txBox="1"/>
          <p:nvPr/>
        </p:nvSpPr>
        <p:spPr>
          <a:xfrm>
            <a:off x="4501950" y="2652937"/>
            <a:ext cx="7016751" cy="1431802"/>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يجب تقديم المشورة للحوامل مع أزواجهم وأحد كبار السن في الأسرة إن كان ذلك ممكناً من قبل العاملين الصحيين للحفاظ على استمرارية الحمل بشكل صحي.</a:t>
            </a:r>
            <a:endParaRPr lang="ar-SA" sz="2800" dirty="0">
              <a:cs typeface="Calibri"/>
            </a:endParaRPr>
          </a:p>
        </p:txBody>
      </p:sp>
    </p:spTree>
    <p:extLst>
      <p:ext uri="{BB962C8B-B14F-4D97-AF65-F5344CB8AC3E}">
        <p14:creationId xmlns:p14="http://schemas.microsoft.com/office/powerpoint/2010/main" val="160615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6412" y="0"/>
            <a:ext cx="12192000" cy="6858000"/>
          </a:xfrm>
          <a:prstGeom prst="rect">
            <a:avLst/>
          </a:prstGeom>
        </p:spPr>
      </p:pic>
      <p:sp>
        <p:nvSpPr>
          <p:cNvPr id="10" name="TextBox 9">
            <a:extLst>
              <a:ext uri="{FF2B5EF4-FFF2-40B4-BE49-F238E27FC236}">
                <a16:creationId xmlns:a16="http://schemas.microsoft.com/office/drawing/2014/main" id="{5EC90167-AB9F-1A4B-9E57-DC95942C427C}"/>
              </a:ext>
            </a:extLst>
          </p:cNvPr>
          <p:cNvSpPr txBox="1"/>
          <p:nvPr/>
        </p:nvSpPr>
        <p:spPr>
          <a:xfrm>
            <a:off x="4229418" y="2690613"/>
            <a:ext cx="7455902" cy="1015663"/>
          </a:xfrm>
          <a:prstGeom prst="rect">
            <a:avLst/>
          </a:prstGeom>
          <a:noFill/>
        </p:spPr>
        <p:txBody>
          <a:bodyPr wrap="square" rtlCol="0">
            <a:spAutoFit/>
          </a:bodyPr>
          <a:lstStyle/>
          <a:p>
            <a:pPr algn="just" rtl="1">
              <a:spcBef>
                <a:spcPts val="600"/>
              </a:spcBef>
              <a:spcAft>
                <a:spcPts val="600"/>
              </a:spcAft>
            </a:pPr>
            <a:r>
              <a:rPr lang="fr-FR" sz="2000" dirty="0">
                <a:ea typeface="Times New Roman"/>
                <a:cs typeface="Times New Roman"/>
                <a:sym typeface="Times New Roman"/>
              </a:rPr>
              <a:t>. </a:t>
            </a:r>
            <a:br>
              <a:rPr lang="fr-FR" sz="2000" dirty="0">
                <a:ea typeface="Times New Roman"/>
                <a:cs typeface="Times New Roman"/>
                <a:sym typeface="Times New Roman"/>
              </a:rPr>
            </a:br>
            <a:br>
              <a:rPr lang="fr-FR" sz="2000" b="1" dirty="0">
                <a:solidFill>
                  <a:srgbClr val="FF0000"/>
                </a:solidFill>
                <a:ea typeface="Times New Roman"/>
                <a:cs typeface="Times New Roman"/>
                <a:sym typeface="Times New Roman"/>
              </a:rPr>
            </a:br>
            <a:endParaRPr lang="en-US" sz="2000" dirty="0"/>
          </a:p>
        </p:txBody>
      </p:sp>
      <p:grpSp>
        <p:nvGrpSpPr>
          <p:cNvPr id="5" name="Google Shape;133;p23"/>
          <p:cNvGrpSpPr/>
          <p:nvPr/>
        </p:nvGrpSpPr>
        <p:grpSpPr>
          <a:xfrm>
            <a:off x="4068737" y="1520041"/>
            <a:ext cx="7650340" cy="1353788"/>
            <a:chOff x="628093" y="386"/>
            <a:chExt cx="6952724" cy="1655410"/>
          </a:xfrm>
        </p:grpSpPr>
        <p:sp>
          <p:nvSpPr>
            <p:cNvPr id="6" name="Google Shape;134;p23"/>
            <p:cNvSpPr/>
            <p:nvPr/>
          </p:nvSpPr>
          <p:spPr>
            <a:xfrm>
              <a:off x="628093" y="386"/>
              <a:ext cx="1655410" cy="1655410"/>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7" name="Google Shape;135;p23"/>
            <p:cNvSpPr txBox="1"/>
            <p:nvPr/>
          </p:nvSpPr>
          <p:spPr>
            <a:xfrm>
              <a:off x="628093" y="386"/>
              <a:ext cx="1655410" cy="1655410"/>
            </a:xfrm>
            <a:prstGeom prst="rect">
              <a:avLst/>
            </a:prstGeom>
            <a:noFill/>
            <a:ln>
              <a:noFill/>
            </a:ln>
          </p:spPr>
          <p:txBody>
            <a:bodyPr spcFirstLastPara="1" wrap="square" lIns="91100" tIns="24125" rIns="91100" bIns="24125" anchor="ctr" anchorCtr="0">
              <a:noAutofit/>
            </a:bodyPr>
            <a:lstStyle/>
            <a:p>
              <a:pPr marL="0" marR="0" lvl="0" indent="0" algn="ctr" rtl="1">
                <a:lnSpc>
                  <a:spcPct val="90000"/>
                </a:lnSpc>
                <a:spcBef>
                  <a:spcPts val="0"/>
                </a:spcBef>
                <a:spcAft>
                  <a:spcPts val="0"/>
                </a:spcAft>
                <a:buNone/>
              </a:pPr>
              <a:r>
                <a:rPr lang="ar-SY" sz="2000" dirty="0">
                  <a:cs typeface="Calibri"/>
                </a:rPr>
                <a:t>التعب</a:t>
              </a:r>
              <a:endParaRPr sz="2000" b="0" i="0" u="none" strike="noStrike" cap="none" dirty="0">
                <a:solidFill>
                  <a:schemeClr val="dk1"/>
                </a:solidFill>
                <a:ea typeface="Arial"/>
                <a:cs typeface="Arial"/>
                <a:sym typeface="Arial"/>
              </a:endParaRPr>
            </a:p>
          </p:txBody>
        </p:sp>
        <p:sp>
          <p:nvSpPr>
            <p:cNvPr id="8" name="Google Shape;136;p23"/>
            <p:cNvSpPr/>
            <p:nvPr/>
          </p:nvSpPr>
          <p:spPr>
            <a:xfrm>
              <a:off x="1952422" y="386"/>
              <a:ext cx="1655410" cy="1655410"/>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11" name="Google Shape;137;p23"/>
            <p:cNvSpPr txBox="1"/>
            <p:nvPr/>
          </p:nvSpPr>
          <p:spPr>
            <a:xfrm>
              <a:off x="1952422" y="386"/>
              <a:ext cx="1655410" cy="1655410"/>
            </a:xfrm>
            <a:prstGeom prst="rect">
              <a:avLst/>
            </a:prstGeom>
            <a:noFill/>
            <a:ln>
              <a:noFill/>
            </a:ln>
          </p:spPr>
          <p:txBody>
            <a:bodyPr spcFirstLastPara="1" wrap="square" lIns="91100" tIns="24125" rIns="91100" bIns="24125" anchor="ctr" anchorCtr="0">
              <a:noAutofit/>
            </a:bodyPr>
            <a:lstStyle/>
            <a:p>
              <a:pPr marL="0" marR="0" lvl="0" indent="0" algn="ctr" rtl="1">
                <a:lnSpc>
                  <a:spcPct val="90000"/>
                </a:lnSpc>
                <a:spcBef>
                  <a:spcPts val="0"/>
                </a:spcBef>
                <a:spcAft>
                  <a:spcPts val="0"/>
                </a:spcAft>
                <a:buNone/>
              </a:pPr>
              <a:r>
                <a:rPr lang="ar-SY" sz="2000" dirty="0">
                  <a:cs typeface="Calibri"/>
                </a:rPr>
                <a:t>الغثيان</a:t>
              </a:r>
            </a:p>
            <a:p>
              <a:pPr marL="0" marR="0" lvl="0" indent="0" algn="ctr" rtl="1">
                <a:lnSpc>
                  <a:spcPct val="90000"/>
                </a:lnSpc>
                <a:spcBef>
                  <a:spcPts val="0"/>
                </a:spcBef>
                <a:spcAft>
                  <a:spcPts val="0"/>
                </a:spcAft>
                <a:buNone/>
              </a:pPr>
              <a:r>
                <a:rPr lang="ar-SY" sz="2000" dirty="0">
                  <a:cs typeface="Calibri"/>
                </a:rPr>
                <a:t>والإقياء</a:t>
              </a:r>
              <a:endParaRPr sz="2000" b="0" i="0" u="none" strike="noStrike" cap="none" dirty="0">
                <a:solidFill>
                  <a:schemeClr val="dk1"/>
                </a:solidFill>
                <a:ea typeface="Arial"/>
                <a:cs typeface="Arial"/>
                <a:sym typeface="Arial"/>
              </a:endParaRPr>
            </a:p>
          </p:txBody>
        </p:sp>
        <p:sp>
          <p:nvSpPr>
            <p:cNvPr id="12" name="Google Shape;138;p23"/>
            <p:cNvSpPr/>
            <p:nvPr/>
          </p:nvSpPr>
          <p:spPr>
            <a:xfrm>
              <a:off x="3276750" y="386"/>
              <a:ext cx="1655410" cy="1655410"/>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13" name="Google Shape;139;p23"/>
            <p:cNvSpPr txBox="1"/>
            <p:nvPr/>
          </p:nvSpPr>
          <p:spPr>
            <a:xfrm>
              <a:off x="3276750" y="386"/>
              <a:ext cx="1655410" cy="1655410"/>
            </a:xfrm>
            <a:prstGeom prst="rect">
              <a:avLst/>
            </a:prstGeom>
            <a:noFill/>
            <a:ln>
              <a:noFill/>
            </a:ln>
          </p:spPr>
          <p:txBody>
            <a:bodyPr spcFirstLastPara="1" wrap="square" lIns="91100" tIns="24125" rIns="91100" bIns="24125" anchor="ctr" anchorCtr="0">
              <a:noAutofit/>
            </a:bodyPr>
            <a:lstStyle/>
            <a:p>
              <a:pPr marL="0" marR="0" lvl="0" indent="0" algn="ctr" rtl="1">
                <a:lnSpc>
                  <a:spcPct val="90000"/>
                </a:lnSpc>
                <a:spcBef>
                  <a:spcPts val="0"/>
                </a:spcBef>
                <a:spcAft>
                  <a:spcPts val="0"/>
                </a:spcAft>
                <a:buNone/>
              </a:pPr>
              <a:r>
                <a:rPr lang="ar-SY" sz="2000" dirty="0">
                  <a:cs typeface="Calibri"/>
                </a:rPr>
                <a:t>كثرة التبول</a:t>
              </a:r>
              <a:endParaRPr sz="2000" b="0" i="0" u="none" strike="noStrike" cap="none" dirty="0">
                <a:solidFill>
                  <a:schemeClr val="dk1"/>
                </a:solidFill>
                <a:ea typeface="Arial"/>
                <a:cs typeface="Arial"/>
                <a:sym typeface="Arial"/>
              </a:endParaRPr>
            </a:p>
          </p:txBody>
        </p:sp>
        <p:sp>
          <p:nvSpPr>
            <p:cNvPr id="14" name="Google Shape;140;p23"/>
            <p:cNvSpPr/>
            <p:nvPr/>
          </p:nvSpPr>
          <p:spPr>
            <a:xfrm>
              <a:off x="4601079" y="386"/>
              <a:ext cx="1655410" cy="1655410"/>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15" name="Google Shape;141;p23"/>
            <p:cNvSpPr txBox="1"/>
            <p:nvPr/>
          </p:nvSpPr>
          <p:spPr>
            <a:xfrm>
              <a:off x="4601079" y="386"/>
              <a:ext cx="1655410" cy="1655410"/>
            </a:xfrm>
            <a:prstGeom prst="rect">
              <a:avLst/>
            </a:prstGeom>
            <a:noFill/>
            <a:ln>
              <a:noFill/>
            </a:ln>
          </p:spPr>
          <p:txBody>
            <a:bodyPr spcFirstLastPara="1" wrap="square" lIns="91100" tIns="24125" rIns="91100" bIns="24125" anchor="ctr" anchorCtr="0">
              <a:noAutofit/>
            </a:bodyPr>
            <a:lstStyle/>
            <a:p>
              <a:pPr marL="0" marR="0" lvl="0" indent="0" algn="ctr" rtl="1">
                <a:lnSpc>
                  <a:spcPct val="100000"/>
                </a:lnSpc>
                <a:spcBef>
                  <a:spcPts val="0"/>
                </a:spcBef>
                <a:spcAft>
                  <a:spcPts val="0"/>
                </a:spcAft>
                <a:buClr>
                  <a:schemeClr val="dk1"/>
                </a:buClr>
                <a:buSzPts val="1900"/>
                <a:buFont typeface="Arial"/>
                <a:buNone/>
              </a:pPr>
              <a:r>
                <a:rPr lang="ar-SY" sz="2000" dirty="0">
                  <a:cs typeface="Calibri"/>
                </a:rPr>
                <a:t>الدوار</a:t>
              </a:r>
              <a:endParaRPr sz="2000" b="0" i="0" u="none" strike="noStrike" cap="none" dirty="0">
                <a:solidFill>
                  <a:schemeClr val="dk1"/>
                </a:solidFill>
                <a:latin typeface="Arial"/>
                <a:ea typeface="Arial"/>
                <a:cs typeface="Arial"/>
                <a:sym typeface="Arial"/>
              </a:endParaRPr>
            </a:p>
          </p:txBody>
        </p:sp>
        <p:sp>
          <p:nvSpPr>
            <p:cNvPr id="16" name="Google Shape;142;p23"/>
            <p:cNvSpPr/>
            <p:nvPr/>
          </p:nvSpPr>
          <p:spPr>
            <a:xfrm>
              <a:off x="5925407" y="386"/>
              <a:ext cx="1655410" cy="1655410"/>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17" name="Google Shape;143;p23"/>
            <p:cNvSpPr txBox="1"/>
            <p:nvPr/>
          </p:nvSpPr>
          <p:spPr>
            <a:xfrm>
              <a:off x="5925407" y="386"/>
              <a:ext cx="1655410" cy="1655410"/>
            </a:xfrm>
            <a:prstGeom prst="rect">
              <a:avLst/>
            </a:prstGeom>
            <a:noFill/>
            <a:ln>
              <a:noFill/>
            </a:ln>
          </p:spPr>
          <p:txBody>
            <a:bodyPr spcFirstLastPara="1" wrap="square" lIns="91100" tIns="24125" rIns="91100" bIns="24125" anchor="ctr" anchorCtr="0">
              <a:noAutofit/>
            </a:bodyPr>
            <a:lstStyle/>
            <a:p>
              <a:pPr marL="0" marR="0" lvl="0" indent="0" algn="ctr" rtl="1">
                <a:lnSpc>
                  <a:spcPct val="100000"/>
                </a:lnSpc>
                <a:spcBef>
                  <a:spcPts val="0"/>
                </a:spcBef>
                <a:spcAft>
                  <a:spcPts val="0"/>
                </a:spcAft>
                <a:buClr>
                  <a:schemeClr val="dk1"/>
                </a:buClr>
                <a:buSzPts val="1900"/>
                <a:buFont typeface="Arial"/>
                <a:buNone/>
              </a:pPr>
              <a:r>
                <a:rPr lang="ar-SY" sz="2000" dirty="0">
                  <a:cs typeface="Calibri"/>
                </a:rPr>
                <a:t>الدوالي</a:t>
              </a:r>
            </a:p>
            <a:p>
              <a:pPr marL="0" marR="0" lvl="0" indent="0" algn="ctr" rtl="1">
                <a:lnSpc>
                  <a:spcPct val="100000"/>
                </a:lnSpc>
                <a:spcBef>
                  <a:spcPts val="0"/>
                </a:spcBef>
                <a:spcAft>
                  <a:spcPts val="0"/>
                </a:spcAft>
                <a:buClr>
                  <a:schemeClr val="dk1"/>
                </a:buClr>
                <a:buSzPts val="1900"/>
                <a:buFont typeface="Arial"/>
                <a:buNone/>
              </a:pPr>
              <a:r>
                <a:rPr lang="ar-SY" sz="2000" dirty="0">
                  <a:cs typeface="Calibri"/>
                </a:rPr>
                <a:t>والبواسير</a:t>
              </a:r>
              <a:endParaRPr lang="ar-SY" sz="2000" b="0" i="0" u="none" strike="noStrike" cap="none" dirty="0">
                <a:solidFill>
                  <a:schemeClr val="dk1"/>
                </a:solidFill>
                <a:latin typeface="Arial"/>
                <a:ea typeface="Arial"/>
                <a:cs typeface="Arial"/>
                <a:sym typeface="Arial"/>
              </a:endParaRPr>
            </a:p>
          </p:txBody>
        </p:sp>
      </p:grpSp>
      <p:grpSp>
        <p:nvGrpSpPr>
          <p:cNvPr id="18" name="Google Shape;144;p23"/>
          <p:cNvGrpSpPr/>
          <p:nvPr/>
        </p:nvGrpSpPr>
        <p:grpSpPr>
          <a:xfrm>
            <a:off x="4068737" y="2873829"/>
            <a:ext cx="7733467" cy="1472540"/>
            <a:chOff x="216019" y="421"/>
            <a:chExt cx="7488840" cy="1655340"/>
          </a:xfrm>
        </p:grpSpPr>
        <p:sp>
          <p:nvSpPr>
            <p:cNvPr id="19" name="Google Shape;145;p23"/>
            <p:cNvSpPr/>
            <p:nvPr/>
          </p:nvSpPr>
          <p:spPr>
            <a:xfrm>
              <a:off x="216019" y="421"/>
              <a:ext cx="1655340" cy="1655340"/>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20" name="Google Shape;146;p23"/>
            <p:cNvSpPr txBox="1"/>
            <p:nvPr/>
          </p:nvSpPr>
          <p:spPr>
            <a:xfrm>
              <a:off x="216019" y="421"/>
              <a:ext cx="1655340" cy="1655340"/>
            </a:xfrm>
            <a:prstGeom prst="rect">
              <a:avLst/>
            </a:prstGeom>
            <a:noFill/>
            <a:ln>
              <a:noFill/>
            </a:ln>
          </p:spPr>
          <p:txBody>
            <a:bodyPr spcFirstLastPara="1" wrap="square" lIns="91075" tIns="24125" rIns="91075" bIns="24125" anchor="ctr" anchorCtr="0">
              <a:noAutofit/>
            </a:bodyPr>
            <a:lstStyle/>
            <a:p>
              <a:pPr algn="ctr" rtl="1">
                <a:lnSpc>
                  <a:spcPct val="90000"/>
                </a:lnSpc>
              </a:pPr>
              <a:r>
                <a:rPr lang="ar-SY" sz="2000" dirty="0">
                  <a:cs typeface="Calibri"/>
                </a:rPr>
                <a:t>الإمساك</a:t>
              </a:r>
              <a:endParaRPr sz="2000" b="0" i="0" u="none" strike="noStrike" cap="none" dirty="0">
                <a:solidFill>
                  <a:schemeClr val="dk1"/>
                </a:solidFill>
                <a:ea typeface="Arial"/>
                <a:cs typeface="Arial"/>
                <a:sym typeface="Arial"/>
              </a:endParaRPr>
            </a:p>
          </p:txBody>
        </p:sp>
        <p:sp>
          <p:nvSpPr>
            <p:cNvPr id="21" name="Google Shape;147;p23"/>
            <p:cNvSpPr/>
            <p:nvPr/>
          </p:nvSpPr>
          <p:spPr>
            <a:xfrm>
              <a:off x="1540291" y="421"/>
              <a:ext cx="1655340" cy="1655340"/>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22" name="Google Shape;148;p23"/>
            <p:cNvSpPr txBox="1"/>
            <p:nvPr/>
          </p:nvSpPr>
          <p:spPr>
            <a:xfrm>
              <a:off x="1540291" y="421"/>
              <a:ext cx="1655340" cy="1655340"/>
            </a:xfrm>
            <a:prstGeom prst="rect">
              <a:avLst/>
            </a:prstGeom>
            <a:noFill/>
            <a:ln>
              <a:noFill/>
            </a:ln>
          </p:spPr>
          <p:txBody>
            <a:bodyPr spcFirstLastPara="1" wrap="square" lIns="91075" tIns="24125" rIns="91075" bIns="24125" anchor="ctr" anchorCtr="0">
              <a:noAutofit/>
            </a:bodyPr>
            <a:lstStyle/>
            <a:p>
              <a:pPr marL="0" marR="0" lvl="0" indent="0" algn="ctr" rtl="0">
                <a:lnSpc>
                  <a:spcPct val="100000"/>
                </a:lnSpc>
                <a:spcBef>
                  <a:spcPts val="0"/>
                </a:spcBef>
                <a:spcAft>
                  <a:spcPts val="0"/>
                </a:spcAft>
                <a:buClr>
                  <a:schemeClr val="dk1"/>
                </a:buClr>
                <a:buSzPts val="1900"/>
                <a:buFont typeface="Arial"/>
                <a:buNone/>
              </a:pPr>
              <a:r>
                <a:rPr lang="ar-SY" sz="2000" b="0" i="0" u="none" strike="noStrike" cap="none" dirty="0">
                  <a:solidFill>
                    <a:schemeClr val="dk1"/>
                  </a:solidFill>
                  <a:latin typeface="Arial"/>
                  <a:ea typeface="Arial"/>
                  <a:cs typeface="Calibri"/>
                  <a:sym typeface="Arial"/>
                </a:rPr>
                <a:t>حرق</a:t>
              </a:r>
              <a:r>
                <a:rPr lang="ar-SY" sz="2000" dirty="0">
                  <a:solidFill>
                    <a:schemeClr val="dk1"/>
                  </a:solidFill>
                  <a:latin typeface="Arial"/>
                  <a:ea typeface="Arial"/>
                  <a:cs typeface="Calibri"/>
                  <a:sym typeface="Arial"/>
                </a:rPr>
                <a:t>ة</a:t>
              </a:r>
            </a:p>
            <a:p>
              <a:pPr marL="0" marR="0" lvl="0" indent="0" algn="ctr" rtl="0">
                <a:lnSpc>
                  <a:spcPct val="100000"/>
                </a:lnSpc>
                <a:spcBef>
                  <a:spcPts val="0"/>
                </a:spcBef>
                <a:spcAft>
                  <a:spcPts val="0"/>
                </a:spcAft>
                <a:buClr>
                  <a:schemeClr val="dk1"/>
                </a:buClr>
                <a:buSzPts val="1900"/>
                <a:buFont typeface="Arial"/>
                <a:buNone/>
              </a:pPr>
              <a:r>
                <a:rPr lang="ar-SY" sz="2000" dirty="0">
                  <a:solidFill>
                    <a:schemeClr val="dk1"/>
                  </a:solidFill>
                  <a:latin typeface="Arial"/>
                  <a:ea typeface="Arial"/>
                  <a:cs typeface="Calibri"/>
                  <a:sym typeface="Arial"/>
                </a:rPr>
                <a:t>المعدة</a:t>
              </a:r>
              <a:endParaRPr lang="ar-SY" sz="2000" b="0" i="0" u="none" strike="noStrike" cap="none" dirty="0">
                <a:solidFill>
                  <a:schemeClr val="dk1"/>
                </a:solidFill>
                <a:latin typeface="Arial"/>
                <a:ea typeface="Arial"/>
                <a:cs typeface="Arial"/>
                <a:sym typeface="Arial"/>
              </a:endParaRPr>
            </a:p>
          </p:txBody>
        </p:sp>
        <p:sp>
          <p:nvSpPr>
            <p:cNvPr id="23" name="Google Shape;149;p23"/>
            <p:cNvSpPr/>
            <p:nvPr/>
          </p:nvSpPr>
          <p:spPr>
            <a:xfrm>
              <a:off x="2864563" y="421"/>
              <a:ext cx="1789803" cy="1655340"/>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24" name="Google Shape;150;p23"/>
            <p:cNvSpPr txBox="1"/>
            <p:nvPr/>
          </p:nvSpPr>
          <p:spPr>
            <a:xfrm>
              <a:off x="2864563" y="421"/>
              <a:ext cx="1789803" cy="1655340"/>
            </a:xfrm>
            <a:prstGeom prst="rect">
              <a:avLst/>
            </a:prstGeom>
            <a:noFill/>
            <a:ln>
              <a:noFill/>
            </a:ln>
          </p:spPr>
          <p:txBody>
            <a:bodyPr spcFirstLastPara="1" wrap="square" lIns="91075" tIns="24125" rIns="91075" bIns="24125" anchor="ctr" anchorCtr="0">
              <a:noAutofit/>
            </a:bodyPr>
            <a:lstStyle/>
            <a:p>
              <a:pPr marL="0" marR="0" lvl="0" indent="0" algn="ctr" rtl="1">
                <a:lnSpc>
                  <a:spcPct val="100000"/>
                </a:lnSpc>
                <a:spcBef>
                  <a:spcPts val="0"/>
                </a:spcBef>
                <a:spcAft>
                  <a:spcPts val="0"/>
                </a:spcAft>
                <a:buClr>
                  <a:schemeClr val="dk1"/>
                </a:buClr>
                <a:buSzPts val="1900"/>
                <a:buFont typeface="Arial"/>
                <a:buNone/>
              </a:pPr>
              <a:r>
                <a:rPr lang="ar-SY" sz="2000" dirty="0">
                  <a:solidFill>
                    <a:schemeClr val="dk1"/>
                  </a:solidFill>
                  <a:latin typeface="Arial"/>
                  <a:ea typeface="Arial"/>
                  <a:cs typeface="Calibri"/>
                  <a:sym typeface="Arial"/>
                </a:rPr>
                <a:t>تشنجات</a:t>
              </a:r>
            </a:p>
            <a:p>
              <a:pPr marL="0" marR="0" lvl="0" indent="0" algn="ctr" rtl="1">
                <a:lnSpc>
                  <a:spcPct val="100000"/>
                </a:lnSpc>
                <a:spcBef>
                  <a:spcPts val="0"/>
                </a:spcBef>
                <a:spcAft>
                  <a:spcPts val="0"/>
                </a:spcAft>
                <a:buClr>
                  <a:schemeClr val="dk1"/>
                </a:buClr>
                <a:buSzPts val="1900"/>
                <a:buFont typeface="Arial"/>
                <a:buNone/>
              </a:pPr>
              <a:r>
                <a:rPr lang="ar-SY" sz="2000" dirty="0">
                  <a:solidFill>
                    <a:schemeClr val="dk1"/>
                  </a:solidFill>
                  <a:latin typeface="Arial"/>
                  <a:ea typeface="Arial"/>
                  <a:cs typeface="Calibri"/>
                  <a:sym typeface="Arial"/>
                </a:rPr>
                <a:t>الساقين</a:t>
              </a:r>
              <a:endParaRPr sz="2000" b="0" i="0" u="none" strike="noStrike" cap="none" dirty="0">
                <a:solidFill>
                  <a:schemeClr val="dk1"/>
                </a:solidFill>
                <a:latin typeface="Arial"/>
                <a:ea typeface="Arial"/>
                <a:cs typeface="Arial"/>
                <a:sym typeface="Arial"/>
              </a:endParaRPr>
            </a:p>
          </p:txBody>
        </p:sp>
        <p:sp>
          <p:nvSpPr>
            <p:cNvPr id="25" name="Google Shape;151;p23"/>
            <p:cNvSpPr/>
            <p:nvPr/>
          </p:nvSpPr>
          <p:spPr>
            <a:xfrm>
              <a:off x="4323298" y="421"/>
              <a:ext cx="1655340" cy="1655340"/>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26" name="Google Shape;152;p23"/>
            <p:cNvSpPr txBox="1"/>
            <p:nvPr/>
          </p:nvSpPr>
          <p:spPr>
            <a:xfrm>
              <a:off x="4323298" y="421"/>
              <a:ext cx="1655340" cy="1655340"/>
            </a:xfrm>
            <a:prstGeom prst="rect">
              <a:avLst/>
            </a:prstGeom>
            <a:noFill/>
            <a:ln>
              <a:noFill/>
            </a:ln>
          </p:spPr>
          <p:txBody>
            <a:bodyPr spcFirstLastPara="1" wrap="square" lIns="91075" tIns="24125" rIns="91075" bIns="24125" anchor="ctr" anchorCtr="0">
              <a:noAutofit/>
            </a:bodyPr>
            <a:lstStyle/>
            <a:p>
              <a:pPr marL="0" marR="0" lvl="0" indent="0" algn="ctr" rtl="1">
                <a:lnSpc>
                  <a:spcPct val="100000"/>
                </a:lnSpc>
                <a:spcBef>
                  <a:spcPts val="0"/>
                </a:spcBef>
                <a:spcAft>
                  <a:spcPts val="0"/>
                </a:spcAft>
                <a:buClr>
                  <a:schemeClr val="dk1"/>
                </a:buClr>
                <a:buSzPts val="1900"/>
                <a:buFont typeface="Arial"/>
                <a:buNone/>
              </a:pPr>
              <a:r>
                <a:rPr lang="ar-SY" sz="2000" b="0" i="0" u="none" strike="noStrike" cap="none" dirty="0">
                  <a:solidFill>
                    <a:schemeClr val="dk1"/>
                  </a:solidFill>
                  <a:latin typeface="Arial"/>
                  <a:ea typeface="Arial"/>
                  <a:cs typeface="Calibri"/>
                  <a:sym typeface="Arial"/>
                </a:rPr>
                <a:t>ض</a:t>
              </a:r>
              <a:r>
                <a:rPr lang="ar-SY" sz="2000" dirty="0">
                  <a:solidFill>
                    <a:schemeClr val="dk1"/>
                  </a:solidFill>
                  <a:latin typeface="Arial"/>
                  <a:ea typeface="Arial"/>
                  <a:cs typeface="Calibri"/>
                  <a:sym typeface="Arial"/>
                </a:rPr>
                <a:t>يق</a:t>
              </a:r>
            </a:p>
            <a:p>
              <a:pPr marL="0" marR="0" lvl="0" indent="0" algn="ctr" rtl="1">
                <a:lnSpc>
                  <a:spcPct val="100000"/>
                </a:lnSpc>
                <a:spcBef>
                  <a:spcPts val="0"/>
                </a:spcBef>
                <a:spcAft>
                  <a:spcPts val="0"/>
                </a:spcAft>
                <a:buClr>
                  <a:schemeClr val="dk1"/>
                </a:buClr>
                <a:buSzPts val="1900"/>
                <a:buFont typeface="Arial"/>
                <a:buNone/>
              </a:pPr>
              <a:r>
                <a:rPr lang="ar-SY" sz="2000" dirty="0">
                  <a:solidFill>
                    <a:schemeClr val="dk1"/>
                  </a:solidFill>
                  <a:latin typeface="Arial"/>
                  <a:ea typeface="Arial"/>
                  <a:cs typeface="Calibri"/>
                  <a:sym typeface="Arial"/>
                </a:rPr>
                <a:t>التنفس</a:t>
              </a:r>
              <a:endParaRPr sz="2000" b="0" i="0" u="none" strike="noStrike" cap="none" dirty="0">
                <a:solidFill>
                  <a:schemeClr val="dk1"/>
                </a:solidFill>
                <a:ea typeface="Arial"/>
                <a:cs typeface="Arial"/>
                <a:sym typeface="Arial"/>
              </a:endParaRPr>
            </a:p>
          </p:txBody>
        </p:sp>
        <p:sp>
          <p:nvSpPr>
            <p:cNvPr id="27" name="Google Shape;153;p23"/>
            <p:cNvSpPr/>
            <p:nvPr/>
          </p:nvSpPr>
          <p:spPr>
            <a:xfrm>
              <a:off x="5647570" y="421"/>
              <a:ext cx="2057289" cy="1655340"/>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28" name="Google Shape;154;p23"/>
            <p:cNvSpPr txBox="1"/>
            <p:nvPr/>
          </p:nvSpPr>
          <p:spPr>
            <a:xfrm>
              <a:off x="5647570" y="421"/>
              <a:ext cx="2057289" cy="1655340"/>
            </a:xfrm>
            <a:prstGeom prst="rect">
              <a:avLst/>
            </a:prstGeom>
            <a:noFill/>
            <a:ln>
              <a:noFill/>
            </a:ln>
          </p:spPr>
          <p:txBody>
            <a:bodyPr spcFirstLastPara="1" wrap="square" lIns="91075" tIns="24125" rIns="91075" bIns="24125" anchor="ctr" anchorCtr="0">
              <a:noAutofit/>
            </a:bodyPr>
            <a:lstStyle/>
            <a:p>
              <a:pPr marL="0" marR="0" lvl="0" indent="0" algn="ctr" rtl="1">
                <a:lnSpc>
                  <a:spcPct val="90000"/>
                </a:lnSpc>
                <a:spcBef>
                  <a:spcPts val="0"/>
                </a:spcBef>
                <a:spcAft>
                  <a:spcPts val="0"/>
                </a:spcAft>
                <a:buNone/>
              </a:pPr>
              <a:r>
                <a:rPr lang="ar-SY" sz="2000" dirty="0">
                  <a:solidFill>
                    <a:schemeClr val="dk1"/>
                  </a:solidFill>
                  <a:latin typeface="Arial"/>
                  <a:ea typeface="Arial"/>
                  <a:cs typeface="Calibri"/>
                  <a:sym typeface="Arial"/>
                </a:rPr>
                <a:t>التغييرات</a:t>
              </a:r>
            </a:p>
            <a:p>
              <a:pPr marL="0" marR="0" lvl="0" indent="0" algn="ctr" rtl="1">
                <a:lnSpc>
                  <a:spcPct val="90000"/>
                </a:lnSpc>
                <a:spcBef>
                  <a:spcPts val="0"/>
                </a:spcBef>
                <a:spcAft>
                  <a:spcPts val="0"/>
                </a:spcAft>
                <a:buNone/>
              </a:pPr>
              <a:r>
                <a:rPr lang="ar-SY" sz="2000" dirty="0">
                  <a:solidFill>
                    <a:schemeClr val="dk1"/>
                  </a:solidFill>
                  <a:latin typeface="Arial"/>
                  <a:cs typeface="Calibri"/>
                  <a:sym typeface="Arial"/>
                </a:rPr>
                <a:t>الجلدية</a:t>
              </a:r>
              <a:endParaRPr sz="2000" dirty="0"/>
            </a:p>
          </p:txBody>
        </p:sp>
      </p:grpSp>
      <p:grpSp>
        <p:nvGrpSpPr>
          <p:cNvPr id="29" name="Google Shape;155;p23"/>
          <p:cNvGrpSpPr/>
          <p:nvPr/>
        </p:nvGrpSpPr>
        <p:grpSpPr>
          <a:xfrm>
            <a:off x="4068737" y="4346369"/>
            <a:ext cx="7904221" cy="1401290"/>
            <a:chOff x="-129998" y="104689"/>
            <a:chExt cx="7904221" cy="1779460"/>
          </a:xfrm>
        </p:grpSpPr>
        <p:sp>
          <p:nvSpPr>
            <p:cNvPr id="30" name="Google Shape;156;p23"/>
            <p:cNvSpPr/>
            <p:nvPr/>
          </p:nvSpPr>
          <p:spPr>
            <a:xfrm>
              <a:off x="2640" y="104903"/>
              <a:ext cx="1779033" cy="1779033"/>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31" name="Google Shape;157;p23"/>
            <p:cNvSpPr txBox="1"/>
            <p:nvPr/>
          </p:nvSpPr>
          <p:spPr>
            <a:xfrm>
              <a:off x="-129998" y="104904"/>
              <a:ext cx="1786273" cy="1779033"/>
            </a:xfrm>
            <a:prstGeom prst="rect">
              <a:avLst/>
            </a:prstGeom>
            <a:noFill/>
            <a:ln>
              <a:noFill/>
            </a:ln>
          </p:spPr>
          <p:txBody>
            <a:bodyPr spcFirstLastPara="1" wrap="square" lIns="97900" tIns="22850" rIns="97900" bIns="22850" anchor="ctr" anchorCtr="0">
              <a:noAutofit/>
            </a:bodyPr>
            <a:lstStyle/>
            <a:p>
              <a:pPr marL="0" marR="0" lvl="0" indent="0" algn="ctr" rtl="1">
                <a:lnSpc>
                  <a:spcPct val="90000"/>
                </a:lnSpc>
                <a:spcBef>
                  <a:spcPts val="0"/>
                </a:spcBef>
                <a:spcAft>
                  <a:spcPts val="0"/>
                </a:spcAft>
                <a:buClr>
                  <a:schemeClr val="dk1"/>
                </a:buClr>
                <a:buSzPts val="1800"/>
                <a:buFont typeface="Arial"/>
                <a:buNone/>
              </a:pPr>
              <a:r>
                <a:rPr lang="ar-SY" sz="2000" b="0" i="0" u="none" strike="noStrike" cap="none" dirty="0">
                  <a:solidFill>
                    <a:schemeClr val="dk1"/>
                  </a:solidFill>
                  <a:ea typeface="Arial"/>
                  <a:cs typeface="Calibri"/>
                  <a:sym typeface="Arial"/>
                </a:rPr>
                <a:t>حساسية</a:t>
              </a:r>
            </a:p>
            <a:p>
              <a:pPr marL="0" marR="0" lvl="0" indent="0" algn="ctr" rtl="1">
                <a:lnSpc>
                  <a:spcPct val="90000"/>
                </a:lnSpc>
                <a:spcBef>
                  <a:spcPts val="0"/>
                </a:spcBef>
                <a:spcAft>
                  <a:spcPts val="0"/>
                </a:spcAft>
                <a:buClr>
                  <a:schemeClr val="dk1"/>
                </a:buClr>
                <a:buSzPts val="1800"/>
                <a:buFont typeface="Arial"/>
                <a:buNone/>
              </a:pPr>
              <a:r>
                <a:rPr lang="ar-SY" sz="2000" b="0" i="0" u="none" strike="noStrike" cap="none" dirty="0">
                  <a:solidFill>
                    <a:schemeClr val="dk1"/>
                  </a:solidFill>
                  <a:ea typeface="Arial"/>
                  <a:cs typeface="Calibri"/>
                  <a:sym typeface="Arial"/>
                </a:rPr>
                <a:t>الثديين</a:t>
              </a:r>
              <a:endParaRPr lang="fr-FR" sz="2000" b="0" i="0" u="none" strike="noStrike" cap="none" dirty="0">
                <a:solidFill>
                  <a:schemeClr val="dk1"/>
                </a:solidFill>
                <a:ea typeface="Arial"/>
                <a:cs typeface="Arial"/>
                <a:sym typeface="Arial"/>
              </a:endParaRPr>
            </a:p>
          </p:txBody>
        </p:sp>
        <p:sp>
          <p:nvSpPr>
            <p:cNvPr id="32" name="Google Shape;158;p23"/>
            <p:cNvSpPr/>
            <p:nvPr/>
          </p:nvSpPr>
          <p:spPr>
            <a:xfrm>
              <a:off x="1425867" y="104689"/>
              <a:ext cx="2078676" cy="1779460"/>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33" name="Google Shape;159;p23"/>
            <p:cNvSpPr txBox="1"/>
            <p:nvPr/>
          </p:nvSpPr>
          <p:spPr>
            <a:xfrm>
              <a:off x="1425867" y="104689"/>
              <a:ext cx="2078676" cy="1779460"/>
            </a:xfrm>
            <a:prstGeom prst="rect">
              <a:avLst/>
            </a:prstGeom>
            <a:noFill/>
            <a:ln>
              <a:noFill/>
            </a:ln>
          </p:spPr>
          <p:txBody>
            <a:bodyPr spcFirstLastPara="1" wrap="square" lIns="97900" tIns="22850" rIns="97900" bIns="22850" anchor="ctr" anchorCtr="0">
              <a:noAutofit/>
            </a:bodyPr>
            <a:lstStyle/>
            <a:p>
              <a:pPr marL="0" marR="0" lvl="0" indent="0" algn="ctr" rtl="1">
                <a:lnSpc>
                  <a:spcPct val="90000"/>
                </a:lnSpc>
                <a:spcBef>
                  <a:spcPts val="0"/>
                </a:spcBef>
                <a:spcAft>
                  <a:spcPts val="0"/>
                </a:spcAft>
                <a:buNone/>
              </a:pPr>
              <a:r>
                <a:rPr lang="ar-SY" sz="2000" b="0" i="0" u="none" strike="noStrike" cap="none" dirty="0">
                  <a:solidFill>
                    <a:schemeClr val="dk1"/>
                  </a:solidFill>
                  <a:latin typeface="Arial"/>
                  <a:ea typeface="Arial"/>
                  <a:cs typeface="Calibri"/>
                  <a:sym typeface="Arial"/>
                </a:rPr>
                <a:t>ب</a:t>
              </a:r>
              <a:r>
                <a:rPr lang="ar-SY" sz="2000" dirty="0">
                  <a:solidFill>
                    <a:schemeClr val="dk1"/>
                  </a:solidFill>
                  <a:latin typeface="Arial"/>
                  <a:ea typeface="Arial"/>
                  <a:cs typeface="Calibri"/>
                  <a:sym typeface="Arial"/>
                </a:rPr>
                <a:t>روز</a:t>
              </a:r>
            </a:p>
            <a:p>
              <a:pPr marL="0" marR="0" lvl="0" indent="0" algn="ctr" rtl="1">
                <a:lnSpc>
                  <a:spcPct val="90000"/>
                </a:lnSpc>
                <a:spcBef>
                  <a:spcPts val="0"/>
                </a:spcBef>
                <a:spcAft>
                  <a:spcPts val="0"/>
                </a:spcAft>
                <a:buNone/>
              </a:pPr>
              <a:r>
                <a:rPr lang="ar-SY" sz="2000" dirty="0">
                  <a:solidFill>
                    <a:schemeClr val="dk1"/>
                  </a:solidFill>
                  <a:latin typeface="Arial"/>
                  <a:ea typeface="Arial"/>
                  <a:cs typeface="Calibri"/>
                  <a:sym typeface="Arial"/>
                </a:rPr>
                <a:t>حلمة الثدي</a:t>
              </a:r>
              <a:endParaRPr sz="2000" b="0" i="0" u="none" strike="noStrike" cap="none" dirty="0">
                <a:solidFill>
                  <a:schemeClr val="dk1"/>
                </a:solidFill>
                <a:ea typeface="Arial"/>
                <a:cs typeface="Arial"/>
                <a:sym typeface="Arial"/>
              </a:endParaRPr>
            </a:p>
          </p:txBody>
        </p:sp>
        <p:sp>
          <p:nvSpPr>
            <p:cNvPr id="34" name="Google Shape;160;p23"/>
            <p:cNvSpPr/>
            <p:nvPr/>
          </p:nvSpPr>
          <p:spPr>
            <a:xfrm>
              <a:off x="3148736" y="104903"/>
              <a:ext cx="1779033" cy="1779033"/>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35" name="Google Shape;161;p23"/>
            <p:cNvSpPr txBox="1"/>
            <p:nvPr/>
          </p:nvSpPr>
          <p:spPr>
            <a:xfrm>
              <a:off x="3148736" y="104903"/>
              <a:ext cx="1779033" cy="1779033"/>
            </a:xfrm>
            <a:prstGeom prst="rect">
              <a:avLst/>
            </a:prstGeom>
            <a:noFill/>
            <a:ln>
              <a:noFill/>
            </a:ln>
          </p:spPr>
          <p:txBody>
            <a:bodyPr spcFirstLastPara="1" wrap="square" lIns="97900" tIns="22850" rIns="97900" bIns="22850" anchor="ctr" anchorCtr="0">
              <a:noAutofit/>
            </a:bodyPr>
            <a:lstStyle/>
            <a:p>
              <a:pPr marL="0" marR="0" lvl="0" indent="0" algn="ctr" rtl="1">
                <a:lnSpc>
                  <a:spcPct val="100000"/>
                </a:lnSpc>
                <a:spcBef>
                  <a:spcPts val="0"/>
                </a:spcBef>
                <a:spcAft>
                  <a:spcPts val="0"/>
                </a:spcAft>
                <a:buClr>
                  <a:schemeClr val="dk1"/>
                </a:buClr>
                <a:buSzPts val="1800"/>
                <a:buFont typeface="Arial"/>
                <a:buNone/>
              </a:pPr>
              <a:r>
                <a:rPr lang="ar-SY" sz="2000" dirty="0">
                  <a:solidFill>
                    <a:schemeClr val="dk1"/>
                  </a:solidFill>
                  <a:latin typeface="Arial"/>
                  <a:ea typeface="Arial"/>
                  <a:cs typeface="Calibri"/>
                  <a:sym typeface="Arial"/>
                </a:rPr>
                <a:t>إفراز اللبأ</a:t>
              </a:r>
              <a:endParaRPr sz="2000" b="0" i="0" u="none" strike="noStrike" cap="none" dirty="0">
                <a:solidFill>
                  <a:schemeClr val="dk1"/>
                </a:solidFill>
                <a:ea typeface="Arial"/>
                <a:cs typeface="Arial"/>
                <a:sym typeface="Arial"/>
              </a:endParaRPr>
            </a:p>
          </p:txBody>
        </p:sp>
        <p:sp>
          <p:nvSpPr>
            <p:cNvPr id="36" name="Google Shape;162;p23"/>
            <p:cNvSpPr/>
            <p:nvPr/>
          </p:nvSpPr>
          <p:spPr>
            <a:xfrm>
              <a:off x="4571963" y="104903"/>
              <a:ext cx="1779033" cy="1779033"/>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37" name="Google Shape;163;p23"/>
            <p:cNvSpPr txBox="1"/>
            <p:nvPr/>
          </p:nvSpPr>
          <p:spPr>
            <a:xfrm>
              <a:off x="4571963" y="104903"/>
              <a:ext cx="1779033" cy="1779033"/>
            </a:xfrm>
            <a:prstGeom prst="rect">
              <a:avLst/>
            </a:prstGeom>
            <a:noFill/>
            <a:ln>
              <a:noFill/>
            </a:ln>
          </p:spPr>
          <p:txBody>
            <a:bodyPr spcFirstLastPara="1" wrap="square" lIns="97900" tIns="22850" rIns="97900" bIns="22850" anchor="ctr" anchorCtr="0">
              <a:noAutofit/>
            </a:bodyPr>
            <a:lstStyle/>
            <a:p>
              <a:pPr marL="0" marR="0" lvl="0" indent="0" algn="ctr" rtl="1">
                <a:lnSpc>
                  <a:spcPct val="100000"/>
                </a:lnSpc>
                <a:spcBef>
                  <a:spcPts val="0"/>
                </a:spcBef>
                <a:spcAft>
                  <a:spcPts val="0"/>
                </a:spcAft>
                <a:buClr>
                  <a:schemeClr val="dk1"/>
                </a:buClr>
                <a:buSzPts val="1800"/>
                <a:buFont typeface="Arial"/>
                <a:buNone/>
              </a:pPr>
              <a:r>
                <a:rPr lang="ar-SY" sz="2000" b="0" i="0" u="none" strike="noStrike" cap="none" dirty="0">
                  <a:solidFill>
                    <a:schemeClr val="dk1"/>
                  </a:solidFill>
                  <a:latin typeface="Arial"/>
                  <a:ea typeface="Arial"/>
                  <a:cs typeface="Calibri"/>
                  <a:sym typeface="Arial"/>
                </a:rPr>
                <a:t>زياد</a:t>
              </a:r>
              <a:r>
                <a:rPr lang="ar-SY" sz="2000" dirty="0">
                  <a:solidFill>
                    <a:schemeClr val="dk1"/>
                  </a:solidFill>
                  <a:latin typeface="Arial"/>
                  <a:ea typeface="Arial"/>
                  <a:cs typeface="Calibri"/>
                  <a:sym typeface="Arial"/>
                </a:rPr>
                <a:t>ة</a:t>
              </a:r>
            </a:p>
            <a:p>
              <a:pPr marL="0" marR="0" lvl="0" indent="0" algn="ctr" rtl="1">
                <a:lnSpc>
                  <a:spcPct val="100000"/>
                </a:lnSpc>
                <a:spcBef>
                  <a:spcPts val="0"/>
                </a:spcBef>
                <a:spcAft>
                  <a:spcPts val="0"/>
                </a:spcAft>
                <a:buClr>
                  <a:schemeClr val="dk1"/>
                </a:buClr>
                <a:buSzPts val="1800"/>
                <a:buFont typeface="Arial"/>
                <a:buNone/>
              </a:pPr>
              <a:r>
                <a:rPr lang="ar-SY" sz="2000" dirty="0">
                  <a:solidFill>
                    <a:schemeClr val="dk1"/>
                  </a:solidFill>
                  <a:latin typeface="Arial"/>
                  <a:ea typeface="Arial"/>
                  <a:cs typeface="Calibri"/>
                  <a:sym typeface="Arial"/>
                </a:rPr>
                <a:t>إفراز اللعاب</a:t>
              </a:r>
              <a:endParaRPr sz="2000" b="0" i="0" u="none" strike="noStrike" cap="none" dirty="0">
                <a:solidFill>
                  <a:schemeClr val="dk1"/>
                </a:solidFill>
                <a:latin typeface="Arial"/>
                <a:ea typeface="Arial"/>
                <a:cs typeface="Arial"/>
                <a:sym typeface="Arial"/>
              </a:endParaRPr>
            </a:p>
          </p:txBody>
        </p:sp>
        <p:sp>
          <p:nvSpPr>
            <p:cNvPr id="38" name="Google Shape;164;p23"/>
            <p:cNvSpPr/>
            <p:nvPr/>
          </p:nvSpPr>
          <p:spPr>
            <a:xfrm>
              <a:off x="5995190" y="104903"/>
              <a:ext cx="1779033" cy="1779033"/>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a:p>
          </p:txBody>
        </p:sp>
        <p:sp>
          <p:nvSpPr>
            <p:cNvPr id="39" name="Google Shape;165;p23"/>
            <p:cNvSpPr txBox="1"/>
            <p:nvPr/>
          </p:nvSpPr>
          <p:spPr>
            <a:xfrm>
              <a:off x="5995190" y="104903"/>
              <a:ext cx="1779033" cy="1779033"/>
            </a:xfrm>
            <a:prstGeom prst="rect">
              <a:avLst/>
            </a:prstGeom>
            <a:noFill/>
            <a:ln>
              <a:noFill/>
            </a:ln>
          </p:spPr>
          <p:txBody>
            <a:bodyPr spcFirstLastPara="1" wrap="square" lIns="97900" tIns="22850" rIns="97900" bIns="22850" anchor="ctr" anchorCtr="0">
              <a:noAutofit/>
            </a:bodyPr>
            <a:lstStyle/>
            <a:p>
              <a:pPr marL="0" marR="0" lvl="0" indent="0" algn="ctr" rtl="1">
                <a:lnSpc>
                  <a:spcPct val="90000"/>
                </a:lnSpc>
                <a:spcBef>
                  <a:spcPts val="0"/>
                </a:spcBef>
                <a:spcAft>
                  <a:spcPts val="0"/>
                </a:spcAft>
                <a:buNone/>
              </a:pPr>
              <a:r>
                <a:rPr lang="ar-SY" sz="2000" b="0" i="0" u="none" strike="noStrike" cap="none" dirty="0">
                  <a:solidFill>
                    <a:schemeClr val="dk1"/>
                  </a:solidFill>
                  <a:latin typeface="Arial"/>
                  <a:ea typeface="Arial"/>
                  <a:cs typeface="Calibri"/>
                  <a:sym typeface="Arial"/>
                </a:rPr>
                <a:t>متلازمة بيكا</a:t>
              </a:r>
              <a:endParaRPr sz="2000" b="0" i="0" u="none" strike="noStrike" cap="none" dirty="0">
                <a:solidFill>
                  <a:schemeClr val="dk1"/>
                </a:solidFill>
                <a:ea typeface="Arial"/>
                <a:cs typeface="Arial"/>
                <a:sym typeface="Arial"/>
              </a:endParaRPr>
            </a:p>
          </p:txBody>
        </p:sp>
      </p:grpSp>
      <p:sp>
        <p:nvSpPr>
          <p:cNvPr id="40" name="Dikdörtgen: Köşeleri Yuvarlatılmış 39">
            <a:extLst>
              <a:ext uri="{FF2B5EF4-FFF2-40B4-BE49-F238E27FC236}">
                <a16:creationId xmlns:a16="http://schemas.microsoft.com/office/drawing/2014/main" id="{46B17A0C-0E62-4E4E-9115-8EFCCD284C68}"/>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41" name="Dikdörtgen: Köşeleri Yuvarlatılmış 40">
            <a:extLst>
              <a:ext uri="{FF2B5EF4-FFF2-40B4-BE49-F238E27FC236}">
                <a16:creationId xmlns:a16="http://schemas.microsoft.com/office/drawing/2014/main" id="{E23E51EA-FC3D-442B-A812-EEC94C36D519}"/>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42" name="Rectangle 8">
            <a:extLst>
              <a:ext uri="{FF2B5EF4-FFF2-40B4-BE49-F238E27FC236}">
                <a16:creationId xmlns:a16="http://schemas.microsoft.com/office/drawing/2014/main" id="{B9A898D9-A801-4FF9-B9E2-BA154E027541}"/>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Tree>
    <p:extLst>
      <p:ext uri="{BB962C8B-B14F-4D97-AF65-F5344CB8AC3E}">
        <p14:creationId xmlns:p14="http://schemas.microsoft.com/office/powerpoint/2010/main" val="202964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C678424F-5578-4E90-A401-3642985D5D01}"/>
              </a:ext>
            </a:extLst>
          </p:cNvPr>
          <p:cNvSpPr/>
          <p:nvPr/>
        </p:nvSpPr>
        <p:spPr>
          <a:xfrm>
            <a:off x="1583473" y="615687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35B0118C-7138-4325-B928-C0CAACB7A48C}"/>
              </a:ext>
            </a:extLst>
          </p:cNvPr>
          <p:cNvSpPr/>
          <p:nvPr/>
        </p:nvSpPr>
        <p:spPr>
          <a:xfrm>
            <a:off x="1604021" y="5828847"/>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4276E0BA-52BD-4C35-80EB-151657BC7204}"/>
              </a:ext>
            </a:extLst>
          </p:cNvPr>
          <p:cNvSpPr/>
          <p:nvPr/>
        </p:nvSpPr>
        <p:spPr>
          <a:xfrm>
            <a:off x="594985" y="2415793"/>
            <a:ext cx="2783001" cy="1754326"/>
          </a:xfrm>
          <a:prstGeom prst="rect">
            <a:avLst/>
          </a:prstGeom>
        </p:spPr>
        <p:txBody>
          <a:bodyPr wrap="square">
            <a:spAutoFit/>
          </a:bodyPr>
          <a:lstStyle/>
          <a:p>
            <a:pPr algn="ctr" rtl="1"/>
            <a:r>
              <a:rPr lang="ar-SY" sz="3600" b="1" kern="0" dirty="0">
                <a:solidFill>
                  <a:schemeClr val="bg1"/>
                </a:solidFill>
                <a:latin typeface="Calibri"/>
                <a:ea typeface="+mj-ea"/>
                <a:cs typeface="Calibri"/>
              </a:rPr>
              <a:t>الشكايات المعتادة المتعلقة بالحمل</a:t>
            </a:r>
          </a:p>
        </p:txBody>
      </p:sp>
      <p:sp>
        <p:nvSpPr>
          <p:cNvPr id="8" name="object 4">
            <a:extLst>
              <a:ext uri="{FF2B5EF4-FFF2-40B4-BE49-F238E27FC236}">
                <a16:creationId xmlns:a16="http://schemas.microsoft.com/office/drawing/2014/main" id="{565EEE35-115E-4DD6-9165-AFEBB3BCB98F}"/>
              </a:ext>
            </a:extLst>
          </p:cNvPr>
          <p:cNvSpPr txBox="1"/>
          <p:nvPr/>
        </p:nvSpPr>
        <p:spPr>
          <a:xfrm>
            <a:off x="4501950" y="1724681"/>
            <a:ext cx="7016751" cy="3986348"/>
          </a:xfrm>
          <a:prstGeom prst="rect">
            <a:avLst/>
          </a:prstGeom>
        </p:spPr>
        <p:txBody>
          <a:bodyPr vert="horz" wrap="square" lIns="0" tIns="137795" rIns="0" bIns="0" rtlCol="0">
            <a:spAutoFit/>
          </a:bodyPr>
          <a:lstStyle/>
          <a:p>
            <a:pPr marL="12700" marR="5080" algn="just" rtl="1">
              <a:spcBef>
                <a:spcPts val="1200"/>
              </a:spcBef>
            </a:pPr>
            <a:r>
              <a:rPr lang="ar-SY" sz="3200" b="1" dirty="0">
                <a:cs typeface="Calibri"/>
              </a:rPr>
              <a:t>التعب</a:t>
            </a:r>
            <a:endParaRPr lang="ar-SY" sz="2800" b="1" dirty="0">
              <a:cs typeface="Calibri"/>
            </a:endParaRPr>
          </a:p>
          <a:p>
            <a:pPr marL="12700" marR="5080" algn="just" rtl="1">
              <a:spcBef>
                <a:spcPts val="1200"/>
              </a:spcBef>
            </a:pPr>
            <a:r>
              <a:rPr lang="ar-SY" sz="2800" dirty="0">
                <a:cs typeface="Calibri"/>
              </a:rPr>
              <a:t>هو الشكاية الأبكر في الحمل. إن الحمل عبارة عن فترة تتطلب المزيد من الراحة.</a:t>
            </a:r>
          </a:p>
          <a:p>
            <a:pPr marL="12700" marR="5080" algn="just" rtl="1">
              <a:spcBef>
                <a:spcPts val="1200"/>
              </a:spcBef>
            </a:pPr>
            <a:r>
              <a:rPr lang="ar-SY" sz="2800" dirty="0">
                <a:cs typeface="Calibri"/>
              </a:rPr>
              <a:t>يجب أن توصى الحوامل بـ:</a:t>
            </a:r>
          </a:p>
          <a:p>
            <a:pPr marL="469900" marR="5080" indent="-457200" algn="just" rtl="1">
              <a:spcBef>
                <a:spcPts val="1200"/>
              </a:spcBef>
              <a:buFont typeface="Arial" panose="020B0604020202020204" pitchFamily="34" charset="0"/>
              <a:buChar char="•"/>
            </a:pPr>
            <a:r>
              <a:rPr lang="ar-SY" sz="2800" dirty="0">
                <a:cs typeface="Calibri"/>
              </a:rPr>
              <a:t>النوم لمدة 8 ساعات على الأقل ليلاً</a:t>
            </a:r>
          </a:p>
          <a:p>
            <a:pPr marL="469900" marR="5080" indent="-457200" algn="just" rtl="1">
              <a:spcBef>
                <a:spcPts val="1200"/>
              </a:spcBef>
              <a:buFont typeface="Arial" panose="020B0604020202020204" pitchFamily="34" charset="0"/>
              <a:buChar char="•"/>
            </a:pPr>
            <a:r>
              <a:rPr lang="ar-SY" sz="2800" dirty="0">
                <a:cs typeface="Calibri"/>
              </a:rPr>
              <a:t>الاستراحة بتواتر عالٍ أثناء النهار إن كان ذلك ممكناً</a:t>
            </a:r>
          </a:p>
          <a:p>
            <a:pPr marL="469900" marR="5080" indent="-457200" algn="just" rtl="1">
              <a:spcBef>
                <a:spcPts val="1200"/>
              </a:spcBef>
              <a:buFont typeface="Arial" panose="020B0604020202020204" pitchFamily="34" charset="0"/>
              <a:buChar char="•"/>
            </a:pPr>
            <a:r>
              <a:rPr lang="ar-SY" sz="2800" dirty="0">
                <a:cs typeface="Calibri"/>
              </a:rPr>
              <a:t>وضعية النوم على الجانب الأيسر</a:t>
            </a:r>
          </a:p>
        </p:txBody>
      </p:sp>
    </p:spTree>
    <p:extLst>
      <p:ext uri="{BB962C8B-B14F-4D97-AF65-F5344CB8AC3E}">
        <p14:creationId xmlns:p14="http://schemas.microsoft.com/office/powerpoint/2010/main" val="1379240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3082</Words>
  <Application>Microsoft Office PowerPoint</Application>
  <PresentationFormat>Geniş ekran</PresentationFormat>
  <Paragraphs>456</Paragraphs>
  <Slides>59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59</vt:i4>
      </vt:variant>
    </vt:vector>
  </HeadingPairs>
  <TitlesOfParts>
    <vt:vector size="63"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217</cp:revision>
  <dcterms:created xsi:type="dcterms:W3CDTF">2020-11-02T08:42:42Z</dcterms:created>
  <dcterms:modified xsi:type="dcterms:W3CDTF">2021-11-17T21:15:34Z</dcterms:modified>
</cp:coreProperties>
</file>